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8"/>
  </p:notesMasterIdLst>
  <p:sldIdLst>
    <p:sldId id="256" r:id="rId2"/>
    <p:sldId id="290" r:id="rId3"/>
    <p:sldId id="257" r:id="rId4"/>
    <p:sldId id="317" r:id="rId5"/>
    <p:sldId id="308" r:id="rId6"/>
    <p:sldId id="258" r:id="rId7"/>
    <p:sldId id="259" r:id="rId8"/>
    <p:sldId id="318" r:id="rId9"/>
    <p:sldId id="260" r:id="rId10"/>
    <p:sldId id="261" r:id="rId11"/>
    <p:sldId id="262" r:id="rId12"/>
    <p:sldId id="319" r:id="rId13"/>
    <p:sldId id="263" r:id="rId14"/>
    <p:sldId id="264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316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304" r:id="rId36"/>
    <p:sldId id="309" r:id="rId37"/>
    <p:sldId id="286" r:id="rId38"/>
    <p:sldId id="291" r:id="rId39"/>
    <p:sldId id="292" r:id="rId40"/>
    <p:sldId id="293" r:id="rId41"/>
    <p:sldId id="310" r:id="rId42"/>
    <p:sldId id="311" r:id="rId43"/>
    <p:sldId id="312" r:id="rId44"/>
    <p:sldId id="313" r:id="rId45"/>
    <p:sldId id="314" r:id="rId46"/>
    <p:sldId id="315" r:id="rId47"/>
    <p:sldId id="303" r:id="rId48"/>
    <p:sldId id="301" r:id="rId49"/>
    <p:sldId id="295" r:id="rId50"/>
    <p:sldId id="305" r:id="rId51"/>
    <p:sldId id="296" r:id="rId52"/>
    <p:sldId id="302" r:id="rId53"/>
    <p:sldId id="297" r:id="rId54"/>
    <p:sldId id="298" r:id="rId55"/>
    <p:sldId id="299" r:id="rId56"/>
    <p:sldId id="300" r:id="rId5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1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11385-6ACE-4DB8-A0D6-D8A7955D6616}" type="datetimeFigureOut">
              <a:rPr lang="ru-RU" smtClean="0"/>
              <a:pPr/>
              <a:t>16.05.2023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3AA87-C6F2-40EF-A368-87A8E42CE13D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22" name="Подзаголовок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D843C-CA18-49D9-AF1C-61013271B83E}" type="datetimeFigureOut">
              <a:rPr lang="ru-RU" smtClean="0"/>
              <a:pPr/>
              <a:t>16.05.2023</a:t>
            </a:fld>
            <a:endParaRPr lang="ru-RU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5560-8A97-4C85-99E0-262516B3BB6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D843C-CA18-49D9-AF1C-61013271B83E}" type="datetimeFigureOut">
              <a:rPr lang="ru-RU" smtClean="0"/>
              <a:pPr/>
              <a:t>16.05.2023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5560-8A97-4C85-99E0-262516B3BB6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D843C-CA18-49D9-AF1C-61013271B83E}" type="datetimeFigureOut">
              <a:rPr lang="ru-RU" smtClean="0"/>
              <a:pPr/>
              <a:t>16.05.2023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5560-8A97-4C85-99E0-262516B3BB6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D843C-CA18-49D9-AF1C-61013271B83E}" type="datetimeFigureOut">
              <a:rPr lang="ru-RU" smtClean="0"/>
              <a:pPr/>
              <a:t>16.05.2023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5560-8A97-4C85-99E0-262516B3BB6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D843C-CA18-49D9-AF1C-61013271B83E}" type="datetimeFigureOut">
              <a:rPr lang="ru-RU" smtClean="0"/>
              <a:pPr/>
              <a:t>16.05.2023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5560-8A97-4C85-99E0-262516B3BB6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D843C-CA18-49D9-AF1C-61013271B83E}" type="datetimeFigureOut">
              <a:rPr lang="ru-RU" smtClean="0"/>
              <a:pPr/>
              <a:t>16.05.2023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5560-8A97-4C85-99E0-262516B3BB6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D843C-CA18-49D9-AF1C-61013271B83E}" type="datetimeFigureOut">
              <a:rPr lang="ru-RU" smtClean="0"/>
              <a:pPr/>
              <a:t>16.05.2023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5560-8A97-4C85-99E0-262516B3BB6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D843C-CA18-49D9-AF1C-61013271B83E}" type="datetimeFigureOut">
              <a:rPr lang="ru-RU" smtClean="0"/>
              <a:pPr/>
              <a:t>16.05.2023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5560-8A97-4C85-99E0-262516B3BB6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D843C-CA18-49D9-AF1C-61013271B83E}" type="datetimeFigureOut">
              <a:rPr lang="ru-RU" smtClean="0"/>
              <a:pPr/>
              <a:t>16.05.2023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5560-8A97-4C85-99E0-262516B3BB6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D843C-CA18-49D9-AF1C-61013271B83E}" type="datetimeFigureOut">
              <a:rPr lang="ru-RU" smtClean="0"/>
              <a:pPr/>
              <a:t>16.05.2023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5560-8A97-4C85-99E0-262516B3BB6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D843C-CA18-49D9-AF1C-61013271B83E}" type="datetimeFigureOut">
              <a:rPr lang="ru-RU" smtClean="0"/>
              <a:pPr/>
              <a:t>16.05.2023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5560-8A97-4C85-99E0-262516B3BB6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9" name="Блок-схема: процесс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Блок-схема: процесс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ирог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Кольцо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836D843C-CA18-49D9-AF1C-61013271B83E}" type="datetimeFigureOut">
              <a:rPr lang="ru-RU" smtClean="0"/>
              <a:pPr/>
              <a:t>16.05.2023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844B5560-8A97-4C85-99E0-262516B3BB6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5" name="Прямоугольник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b="1" dirty="0"/>
              <a:t>Основные сведения о мультимедиа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716016" y="5733256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к.п.н., доцент Суханова Н.Т</a:t>
            </a:r>
            <a:r>
              <a:rPr lang="ru-RU" dirty="0"/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14500"/>
            <a:ext cx="7620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14348" y="1000108"/>
            <a:ext cx="7858180" cy="5286412"/>
          </a:xfrm>
        </p:spPr>
        <p:txBody>
          <a:bodyPr>
            <a:noAutofit/>
          </a:bodyPr>
          <a:lstStyle/>
          <a:p>
            <a:pPr algn="just"/>
            <a:r>
              <a:rPr lang="ru-RU" sz="2800" b="1" dirty="0">
                <a:solidFill>
                  <a:schemeClr val="tx1"/>
                </a:solidFill>
              </a:rPr>
              <a:t>Видеоряд</a:t>
            </a:r>
            <a:r>
              <a:rPr lang="ru-RU" sz="2800" dirty="0">
                <a:solidFill>
                  <a:schemeClr val="tx1"/>
                </a:solidFill>
              </a:rPr>
              <a:t> по сравнению с </a:t>
            </a:r>
            <a:r>
              <a:rPr lang="ru-RU" sz="2800" dirty="0" err="1">
                <a:solidFill>
                  <a:schemeClr val="tx1"/>
                </a:solidFill>
              </a:rPr>
              <a:t>аудиорядом</a:t>
            </a:r>
            <a:r>
              <a:rPr lang="ru-RU" sz="2800" dirty="0">
                <a:solidFill>
                  <a:schemeClr val="tx1"/>
                </a:solidFill>
              </a:rPr>
              <a:t> характеризуется большим числом элементов. </a:t>
            </a:r>
          </a:p>
          <a:p>
            <a:pPr algn="just"/>
            <a:endParaRPr lang="ru-RU" sz="2800" dirty="0">
              <a:solidFill>
                <a:schemeClr val="tx1"/>
              </a:solidFill>
            </a:endParaRPr>
          </a:p>
          <a:p>
            <a:pPr algn="just"/>
            <a:r>
              <a:rPr lang="ru-RU" sz="2800" dirty="0">
                <a:solidFill>
                  <a:schemeClr val="tx1"/>
                </a:solidFill>
              </a:rPr>
              <a:t>Выделяют </a:t>
            </a:r>
            <a:r>
              <a:rPr lang="ru-RU" sz="2800" i="1" dirty="0">
                <a:solidFill>
                  <a:schemeClr val="tx1"/>
                </a:solidFill>
              </a:rPr>
              <a:t>статический</a:t>
            </a:r>
            <a:r>
              <a:rPr lang="ru-RU" sz="2800" dirty="0">
                <a:solidFill>
                  <a:schemeClr val="tx1"/>
                </a:solidFill>
              </a:rPr>
              <a:t> и </a:t>
            </a:r>
            <a:r>
              <a:rPr lang="ru-RU" sz="2800" i="1" dirty="0">
                <a:solidFill>
                  <a:schemeClr val="tx1"/>
                </a:solidFill>
              </a:rPr>
              <a:t>динамический</a:t>
            </a:r>
            <a:r>
              <a:rPr lang="ru-RU" sz="2800" dirty="0">
                <a:solidFill>
                  <a:schemeClr val="tx1"/>
                </a:solidFill>
              </a:rPr>
              <a:t> </a:t>
            </a:r>
            <a:r>
              <a:rPr lang="ru-RU" sz="2800" i="1" dirty="0">
                <a:solidFill>
                  <a:schemeClr val="tx1"/>
                </a:solidFill>
              </a:rPr>
              <a:t>видеоряды</a:t>
            </a:r>
            <a:r>
              <a:rPr lang="ru-RU" sz="2800" dirty="0">
                <a:solidFill>
                  <a:schemeClr val="tx1"/>
                </a:solidFill>
              </a:rPr>
              <a:t>. </a:t>
            </a:r>
          </a:p>
          <a:p>
            <a:pPr algn="just"/>
            <a:r>
              <a:rPr lang="ru-RU" sz="2800" i="1" u="sng" dirty="0">
                <a:solidFill>
                  <a:schemeClr val="tx1"/>
                </a:solidFill>
              </a:rPr>
              <a:t>Статический видеоряд</a:t>
            </a:r>
            <a:r>
              <a:rPr lang="ru-RU" sz="2800" u="sng" dirty="0">
                <a:solidFill>
                  <a:schemeClr val="tx1"/>
                </a:solidFill>
              </a:rPr>
              <a:t> </a:t>
            </a:r>
            <a:r>
              <a:rPr lang="ru-RU" sz="2800" dirty="0">
                <a:solidFill>
                  <a:schemeClr val="tx1"/>
                </a:solidFill>
              </a:rPr>
              <a:t>включает графику (рисунки, интерьеры, поверхности, символы в графическом режиме) и фото (фотографии и сканированные изображения).</a:t>
            </a:r>
          </a:p>
          <a:p>
            <a:pPr algn="just"/>
            <a:r>
              <a:rPr lang="ru-RU" sz="2800" i="1" u="sng" dirty="0">
                <a:solidFill>
                  <a:schemeClr val="tx1"/>
                </a:solidFill>
              </a:rPr>
              <a:t>Динамический видеоряд</a:t>
            </a:r>
            <a:r>
              <a:rPr lang="ru-RU" sz="2800" u="sng" dirty="0">
                <a:solidFill>
                  <a:schemeClr val="tx1"/>
                </a:solidFill>
              </a:rPr>
              <a:t> </a:t>
            </a:r>
            <a:r>
              <a:rPr lang="ru-RU" sz="2800" dirty="0">
                <a:solidFill>
                  <a:schemeClr val="tx1"/>
                </a:solidFill>
              </a:rPr>
              <a:t>представляет собой последовательность статических элементов (кадров).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14348" y="1000108"/>
            <a:ext cx="7858180" cy="5143536"/>
          </a:xfrm>
        </p:spPr>
        <p:txBody>
          <a:bodyPr/>
          <a:lstStyle/>
          <a:p>
            <a:pPr algn="just"/>
            <a:r>
              <a:rPr lang="ru-RU" sz="2800" dirty="0">
                <a:solidFill>
                  <a:schemeClr val="tx1"/>
                </a:solidFill>
              </a:rPr>
              <a:t>Можно выделить три типовых группы  динамического видео ряда:</a:t>
            </a:r>
          </a:p>
          <a:p>
            <a:pPr lvl="0" algn="l">
              <a:buFont typeface="Wingdings" pitchFamily="2" charset="2"/>
              <a:buChar char="ü"/>
            </a:pPr>
            <a:r>
              <a:rPr lang="ru-RU" sz="2800" b="1" u="sng" dirty="0">
                <a:solidFill>
                  <a:schemeClr val="tx1"/>
                </a:solidFill>
              </a:rPr>
              <a:t>обычное видео </a:t>
            </a:r>
            <a:r>
              <a:rPr lang="ru-RU" sz="2800" dirty="0">
                <a:solidFill>
                  <a:schemeClr val="tx1"/>
                </a:solidFill>
              </a:rPr>
              <a:t>(</a:t>
            </a:r>
            <a:r>
              <a:rPr lang="ru-RU" sz="2800" dirty="0" err="1">
                <a:solidFill>
                  <a:schemeClr val="tx1"/>
                </a:solidFill>
              </a:rPr>
              <a:t>life</a:t>
            </a:r>
            <a:r>
              <a:rPr lang="ru-RU" sz="2800" dirty="0">
                <a:solidFill>
                  <a:schemeClr val="tx1"/>
                </a:solidFill>
              </a:rPr>
              <a:t> </a:t>
            </a:r>
            <a:r>
              <a:rPr lang="ru-RU" sz="2800" dirty="0" err="1">
                <a:solidFill>
                  <a:schemeClr val="tx1"/>
                </a:solidFill>
              </a:rPr>
              <a:t>video</a:t>
            </a:r>
            <a:r>
              <a:rPr lang="ru-RU" sz="2800" dirty="0">
                <a:solidFill>
                  <a:schemeClr val="tx1"/>
                </a:solidFill>
              </a:rPr>
              <a:t>) – последовательность фотографий (около 24 кадров в секунду);</a:t>
            </a:r>
          </a:p>
          <a:p>
            <a:pPr lvl="0" algn="l">
              <a:buFont typeface="Wingdings" pitchFamily="2" charset="2"/>
              <a:buChar char="ü"/>
            </a:pPr>
            <a:r>
              <a:rPr lang="ru-RU" sz="2800" b="1" u="sng" dirty="0" err="1">
                <a:solidFill>
                  <a:schemeClr val="tx1"/>
                </a:solidFill>
              </a:rPr>
              <a:t>квазивидео</a:t>
            </a:r>
            <a:r>
              <a:rPr lang="ru-RU" sz="2800" dirty="0">
                <a:solidFill>
                  <a:schemeClr val="tx1"/>
                </a:solidFill>
              </a:rPr>
              <a:t> – разреженная последовательность фотографий (6–12 кадров в секунду);</a:t>
            </a:r>
          </a:p>
          <a:p>
            <a:pPr lvl="0" algn="l">
              <a:buFont typeface="Wingdings" pitchFamily="2" charset="2"/>
              <a:buChar char="ü"/>
            </a:pPr>
            <a:r>
              <a:rPr lang="ru-RU" sz="2800" b="1" u="sng" dirty="0">
                <a:solidFill>
                  <a:schemeClr val="tx1"/>
                </a:solidFill>
              </a:rPr>
              <a:t>анимация</a:t>
            </a:r>
            <a:r>
              <a:rPr lang="ru-RU" sz="2800" dirty="0">
                <a:solidFill>
                  <a:schemeClr val="tx1"/>
                </a:solidFill>
              </a:rPr>
              <a:t> – последовательность рисованных изображений.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1905" y="1340768"/>
            <a:ext cx="8772609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03648" y="404664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Компоненты мультимедиа систем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28662" y="692696"/>
            <a:ext cx="7747794" cy="5616624"/>
          </a:xfrm>
        </p:spPr>
        <p:txBody>
          <a:bodyPr>
            <a:normAutofit lnSpcReduction="10000"/>
          </a:bodyPr>
          <a:lstStyle/>
          <a:p>
            <a:r>
              <a:rPr lang="ru-RU" sz="2800" i="1" u="sng" dirty="0">
                <a:solidFill>
                  <a:schemeClr val="tx1"/>
                </a:solidFill>
              </a:rPr>
              <a:t>Первая проблема</a:t>
            </a:r>
            <a:r>
              <a:rPr lang="ru-RU" sz="2800" u="sng" dirty="0">
                <a:solidFill>
                  <a:schemeClr val="tx1"/>
                </a:solidFill>
              </a:rPr>
              <a:t> при реализации видеорядов – разрешающая способность экрана и число цветов</a:t>
            </a:r>
            <a:r>
              <a:rPr lang="ru-RU" sz="2800" dirty="0">
                <a:solidFill>
                  <a:schemeClr val="tx1"/>
                </a:solidFill>
              </a:rPr>
              <a:t>. </a:t>
            </a:r>
          </a:p>
          <a:p>
            <a:r>
              <a:rPr lang="ru-RU" sz="2800" dirty="0">
                <a:solidFill>
                  <a:schemeClr val="tx1"/>
                </a:solidFill>
              </a:rPr>
              <a:t>Выделяют три направления:</a:t>
            </a:r>
          </a:p>
          <a:p>
            <a:pPr lvl="0" algn="l">
              <a:buFont typeface="Wingdings" pitchFamily="2" charset="2"/>
              <a:buChar char="ü"/>
            </a:pPr>
            <a:r>
              <a:rPr lang="ru-RU" sz="2800" dirty="0">
                <a:solidFill>
                  <a:schemeClr val="tx1"/>
                </a:solidFill>
              </a:rPr>
              <a:t>стандарт VGA дает разрешение 640 </a:t>
            </a:r>
            <a:r>
              <a:rPr lang="ru-RU" sz="2800" dirty="0" err="1">
                <a:solidFill>
                  <a:schemeClr val="tx1"/>
                </a:solidFill>
              </a:rPr>
              <a:t>х</a:t>
            </a:r>
            <a:r>
              <a:rPr lang="ru-RU" sz="2800" dirty="0">
                <a:solidFill>
                  <a:schemeClr val="tx1"/>
                </a:solidFill>
              </a:rPr>
              <a:t> 480 пикселей (точек) на экране при 16 цветах или 320 </a:t>
            </a:r>
            <a:r>
              <a:rPr lang="ru-RU" sz="2800" dirty="0" err="1">
                <a:solidFill>
                  <a:schemeClr val="tx1"/>
                </a:solidFill>
              </a:rPr>
              <a:t>х</a:t>
            </a:r>
            <a:r>
              <a:rPr lang="ru-RU" sz="2800" dirty="0">
                <a:solidFill>
                  <a:schemeClr val="tx1"/>
                </a:solidFill>
              </a:rPr>
              <a:t> 200 пикселей при 256 цветах;</a:t>
            </a:r>
          </a:p>
          <a:p>
            <a:pPr lvl="0" algn="l">
              <a:buFont typeface="Wingdings" pitchFamily="2" charset="2"/>
              <a:buChar char="ü"/>
            </a:pPr>
            <a:r>
              <a:rPr lang="ru-RU" sz="2800" dirty="0">
                <a:solidFill>
                  <a:schemeClr val="tx1"/>
                </a:solidFill>
              </a:rPr>
              <a:t>стандарт SVGA (видеопамять 512 кбайт, 8 бит/пиксель) дает разрешение 640 </a:t>
            </a:r>
            <a:r>
              <a:rPr lang="ru-RU" sz="2800" dirty="0" err="1">
                <a:solidFill>
                  <a:schemeClr val="tx1"/>
                </a:solidFill>
              </a:rPr>
              <a:t>х</a:t>
            </a:r>
            <a:r>
              <a:rPr lang="ru-RU" sz="2800" dirty="0">
                <a:solidFill>
                  <a:schemeClr val="tx1"/>
                </a:solidFill>
              </a:rPr>
              <a:t> 480 пикселей при 256 цветах;</a:t>
            </a:r>
          </a:p>
          <a:p>
            <a:pPr lvl="0" algn="l">
              <a:buFont typeface="Wingdings" pitchFamily="2" charset="2"/>
              <a:buChar char="ü"/>
            </a:pPr>
            <a:r>
              <a:rPr lang="ru-RU" sz="2800" dirty="0">
                <a:solidFill>
                  <a:schemeClr val="tx1"/>
                </a:solidFill>
              </a:rPr>
              <a:t>24-битные видеоадаптеры (видеопамять 2 Мбайт, 24 бит/пиксель) позволяют использовать 16 млн. цветов.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57224" y="1285860"/>
            <a:ext cx="7963248" cy="4500594"/>
          </a:xfrm>
        </p:spPr>
        <p:txBody>
          <a:bodyPr>
            <a:normAutofit lnSpcReduction="10000"/>
          </a:bodyPr>
          <a:lstStyle/>
          <a:p>
            <a:r>
              <a:rPr lang="ru-RU" i="1" u="sng" dirty="0">
                <a:solidFill>
                  <a:schemeClr val="tx1"/>
                </a:solidFill>
              </a:rPr>
              <a:t>Вторая проблема</a:t>
            </a:r>
            <a:r>
              <a:rPr lang="ru-RU" u="sng" dirty="0">
                <a:solidFill>
                  <a:schemeClr val="tx1"/>
                </a:solidFill>
              </a:rPr>
              <a:t> – объем памяти</a:t>
            </a:r>
            <a:r>
              <a:rPr lang="ru-RU" dirty="0">
                <a:solidFill>
                  <a:schemeClr val="tx1"/>
                </a:solidFill>
              </a:rPr>
              <a:t>. </a:t>
            </a:r>
          </a:p>
          <a:p>
            <a:r>
              <a:rPr lang="ru-RU" dirty="0">
                <a:solidFill>
                  <a:schemeClr val="tx1"/>
                </a:solidFill>
              </a:rPr>
              <a:t>Для статических изображений один полный экран требует следующие объемы памяти:</a:t>
            </a:r>
          </a:p>
          <a:p>
            <a:pPr lvl="0" algn="l">
              <a:buFont typeface="Wingdings" pitchFamily="2" charset="2"/>
              <a:buChar char="ü"/>
            </a:pPr>
            <a:r>
              <a:rPr lang="ru-RU" dirty="0">
                <a:solidFill>
                  <a:schemeClr val="tx1"/>
                </a:solidFill>
              </a:rPr>
              <a:t>в режиме 640 </a:t>
            </a:r>
            <a:r>
              <a:rPr lang="ru-RU" dirty="0" err="1">
                <a:solidFill>
                  <a:schemeClr val="tx1"/>
                </a:solidFill>
              </a:rPr>
              <a:t>х</a:t>
            </a:r>
            <a:r>
              <a:rPr lang="ru-RU" dirty="0">
                <a:solidFill>
                  <a:schemeClr val="tx1"/>
                </a:solidFill>
              </a:rPr>
              <a:t> 480, 16 цветов – 150 кбайт;</a:t>
            </a:r>
          </a:p>
          <a:p>
            <a:pPr lvl="0" algn="l">
              <a:buFont typeface="Wingdings" pitchFamily="2" charset="2"/>
              <a:buChar char="ü"/>
            </a:pPr>
            <a:r>
              <a:rPr lang="ru-RU" dirty="0">
                <a:solidFill>
                  <a:schemeClr val="tx1"/>
                </a:solidFill>
              </a:rPr>
              <a:t>в режиме 320 </a:t>
            </a:r>
            <a:r>
              <a:rPr lang="ru-RU" dirty="0" err="1">
                <a:solidFill>
                  <a:schemeClr val="tx1"/>
                </a:solidFill>
              </a:rPr>
              <a:t>х</a:t>
            </a:r>
            <a:r>
              <a:rPr lang="ru-RU" dirty="0">
                <a:solidFill>
                  <a:schemeClr val="tx1"/>
                </a:solidFill>
              </a:rPr>
              <a:t> 200, 256 цветов – 62,5 кбайт;</a:t>
            </a:r>
          </a:p>
          <a:p>
            <a:pPr lvl="0" algn="l">
              <a:buFont typeface="Wingdings" pitchFamily="2" charset="2"/>
              <a:buChar char="ü"/>
            </a:pPr>
            <a:r>
              <a:rPr lang="ru-RU" dirty="0">
                <a:solidFill>
                  <a:schemeClr val="tx1"/>
                </a:solidFill>
              </a:rPr>
              <a:t>в режиме 640 </a:t>
            </a:r>
            <a:r>
              <a:rPr lang="ru-RU" dirty="0" err="1">
                <a:solidFill>
                  <a:schemeClr val="tx1"/>
                </a:solidFill>
              </a:rPr>
              <a:t>х</a:t>
            </a:r>
            <a:r>
              <a:rPr lang="ru-RU" dirty="0">
                <a:solidFill>
                  <a:schemeClr val="tx1"/>
                </a:solidFill>
              </a:rPr>
              <a:t> 480, 256 цветов – 300 кбайт.</a:t>
            </a:r>
          </a:p>
          <a:p>
            <a:pPr lvl="0" algn="l">
              <a:buFont typeface="Wingdings" pitchFamily="2" charset="2"/>
              <a:buChar char="ü"/>
            </a:pPr>
            <a:endParaRPr lang="ru-RU" dirty="0">
              <a:solidFill>
                <a:schemeClr val="tx1"/>
              </a:solidFill>
            </a:endParaRPr>
          </a:p>
          <a:p>
            <a:pPr lvl="0" algn="l"/>
            <a:r>
              <a:rPr lang="ru-RU" dirty="0">
                <a:solidFill>
                  <a:schemeClr val="tx1"/>
                </a:solidFill>
              </a:rPr>
              <a:t>Такие значительные объемы при реализации аудио и видеорядов определяет высокие требования к носителю информации, видеопамяти и скорости передачи.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14348" y="1142984"/>
            <a:ext cx="7715304" cy="5072098"/>
          </a:xfrm>
        </p:spPr>
        <p:txBody>
          <a:bodyPr/>
          <a:lstStyle/>
          <a:p>
            <a:pPr algn="just"/>
            <a:r>
              <a:rPr lang="ru-RU" dirty="0">
                <a:solidFill>
                  <a:schemeClr val="tx1"/>
                </a:solidFill>
              </a:rPr>
              <a:t>С точки зрения технических средств на рынке представлены как полностью укомплектованные мультимедиа-компьютеры, так и отдельные комплектующие и подсистемы (</a:t>
            </a:r>
            <a:r>
              <a:rPr lang="ru-RU" dirty="0" err="1">
                <a:solidFill>
                  <a:schemeClr val="tx1"/>
                </a:solidFill>
              </a:rPr>
              <a:t>Multimedia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Upgrade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Kit</a:t>
            </a:r>
            <a:r>
              <a:rPr lang="ru-RU" dirty="0">
                <a:solidFill>
                  <a:schemeClr val="tx1"/>
                </a:solidFill>
              </a:rPr>
              <a:t>) включающие в себя звуковые карты, приводы компакт-дисков, джойстики, микрофоны, акустические системы.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3568" y="620688"/>
            <a:ext cx="8001056" cy="5643602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tx1"/>
                </a:solidFill>
              </a:rPr>
              <a:t>Структурные компоненты мультимедиа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ru-RU" b="1" dirty="0">
                <a:solidFill>
                  <a:schemeClr val="tx1"/>
                </a:solidFill>
              </a:rPr>
              <a:t>1. Текст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Текст – это упорядоченный набор предложений, предназначенный для того, чтобы выразить некий смысл. </a:t>
            </a:r>
          </a:p>
          <a:p>
            <a:r>
              <a:rPr lang="ru-RU" dirty="0">
                <a:solidFill>
                  <a:schemeClr val="tx1"/>
                </a:solidFill>
              </a:rPr>
              <a:t>Особой разновидностью текстовых данных следует считать т.н. </a:t>
            </a:r>
            <a:r>
              <a:rPr lang="ru-RU" i="1" dirty="0">
                <a:solidFill>
                  <a:schemeClr val="tx1"/>
                </a:solidFill>
              </a:rPr>
              <a:t>гипертекст</a:t>
            </a:r>
            <a:r>
              <a:rPr lang="ru-RU" dirty="0">
                <a:solidFill>
                  <a:schemeClr val="tx1"/>
                </a:solidFill>
              </a:rPr>
              <a:t>. </a:t>
            </a:r>
          </a:p>
          <a:p>
            <a:r>
              <a:rPr lang="ru-RU" dirty="0">
                <a:solidFill>
                  <a:schemeClr val="tx1"/>
                </a:solidFill>
              </a:rPr>
              <a:t>Обычно гипертекст представляется набором текстов, содержащих узлы перехода от одного текста к какому-либо другому, позволяющие избирать читаемые сведения или последовательность чтения.</a:t>
            </a:r>
          </a:p>
          <a:p>
            <a:r>
              <a:rPr lang="ru-RU" dirty="0">
                <a:solidFill>
                  <a:schemeClr val="tx1"/>
                </a:solidFill>
              </a:rPr>
              <a:t>Существуют стилистические, жанровые и тематические классификации текста.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85786" y="1000108"/>
            <a:ext cx="7715304" cy="5143536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tx1"/>
                </a:solidFill>
              </a:rPr>
              <a:t>2. Аудио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Аудио (от лат. </a:t>
            </a:r>
            <a:r>
              <a:rPr lang="ru-RU" dirty="0" err="1">
                <a:solidFill>
                  <a:schemeClr val="tx1"/>
                </a:solidFill>
              </a:rPr>
              <a:t>audio</a:t>
            </a:r>
            <a:r>
              <a:rPr lang="ru-RU" dirty="0">
                <a:solidFill>
                  <a:schemeClr val="tx1"/>
                </a:solidFill>
              </a:rPr>
              <a:t> – «слышу») – общий термин, относящийся к звуковым технологиям. </a:t>
            </a:r>
          </a:p>
          <a:p>
            <a:r>
              <a:rPr lang="ru-RU" dirty="0">
                <a:solidFill>
                  <a:schemeClr val="tx1"/>
                </a:solidFill>
              </a:rPr>
              <a:t>Как правило, под термином аудио понимают звук, записанный на звуковом носителе, а также запись и воспроизведение звука, звукозаписывающая и звуковоспроизводящая аппаратура.</a:t>
            </a:r>
          </a:p>
          <a:p>
            <a:r>
              <a:rPr lang="ru-RU" dirty="0" err="1">
                <a:solidFill>
                  <a:schemeClr val="tx1"/>
                </a:solidFill>
              </a:rPr>
              <a:t>Аудиальный</a:t>
            </a:r>
            <a:r>
              <a:rPr lang="ru-RU" dirty="0">
                <a:solidFill>
                  <a:schemeClr val="tx1"/>
                </a:solidFill>
              </a:rPr>
              <a:t> компонент </a:t>
            </a:r>
            <a:r>
              <a:rPr lang="ru-RU" dirty="0" err="1">
                <a:solidFill>
                  <a:schemeClr val="tx1"/>
                </a:solidFill>
              </a:rPr>
              <a:t>мультимедийной</a:t>
            </a:r>
            <a:r>
              <a:rPr lang="ru-RU" dirty="0">
                <a:solidFill>
                  <a:schemeClr val="tx1"/>
                </a:solidFill>
              </a:rPr>
              <a:t> информации предназначен для передачи звуковых данных.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23528" y="764704"/>
            <a:ext cx="8501122" cy="5500726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tx1"/>
                </a:solidFill>
              </a:rPr>
              <a:t>По содержанию </a:t>
            </a:r>
            <a:r>
              <a:rPr lang="ru-RU" sz="2800" dirty="0" err="1">
                <a:solidFill>
                  <a:schemeClr val="tx1"/>
                </a:solidFill>
              </a:rPr>
              <a:t>аудиальный</a:t>
            </a:r>
            <a:r>
              <a:rPr lang="ru-RU" sz="2800" dirty="0">
                <a:solidFill>
                  <a:schemeClr val="tx1"/>
                </a:solidFill>
              </a:rPr>
              <a:t> компонент мультимедиа обычно классифицируется на музыкальный и речевой звук. </a:t>
            </a:r>
          </a:p>
          <a:p>
            <a:r>
              <a:rPr lang="ru-RU" sz="2800" dirty="0">
                <a:solidFill>
                  <a:schemeClr val="tx1"/>
                </a:solidFill>
              </a:rPr>
              <a:t>Музыкальный звук обладает следующими характеристиками:</a:t>
            </a:r>
          </a:p>
          <a:p>
            <a:pPr lvl="1" algn="l">
              <a:buFont typeface="Wingdings" pitchFamily="2" charset="2"/>
              <a:buChar char="ü"/>
            </a:pPr>
            <a:r>
              <a:rPr lang="ru-RU" dirty="0">
                <a:solidFill>
                  <a:schemeClr val="tx1"/>
                </a:solidFill>
              </a:rPr>
              <a:t>определенной высотой (обычно от 16 до 4500Гц);</a:t>
            </a:r>
          </a:p>
          <a:p>
            <a:pPr lvl="1" algn="l">
              <a:buFont typeface="Wingdings" pitchFamily="2" charset="2"/>
              <a:buChar char="ü"/>
            </a:pPr>
            <a:r>
              <a:rPr lang="ru-RU" dirty="0">
                <a:solidFill>
                  <a:schemeClr val="tx1"/>
                </a:solidFill>
              </a:rPr>
              <a:t>тембром, который определяется присутствием в звуке обертонов и зависит от источника звука;</a:t>
            </a:r>
          </a:p>
          <a:p>
            <a:pPr lvl="1" algn="l">
              <a:buFont typeface="Wingdings" pitchFamily="2" charset="2"/>
              <a:buChar char="ü"/>
            </a:pPr>
            <a:r>
              <a:rPr lang="ru-RU" dirty="0">
                <a:solidFill>
                  <a:schemeClr val="tx1"/>
                </a:solidFill>
              </a:rPr>
              <a:t>громкостью, которая не может превышать болевого порога;</a:t>
            </a:r>
          </a:p>
          <a:p>
            <a:pPr lvl="1" algn="l">
              <a:buFont typeface="Wingdings" pitchFamily="2" charset="2"/>
              <a:buChar char="ü"/>
            </a:pPr>
            <a:r>
              <a:rPr lang="ru-RU" dirty="0">
                <a:solidFill>
                  <a:schemeClr val="tx1"/>
                </a:solidFill>
              </a:rPr>
              <a:t>длительностью.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42910" y="928670"/>
            <a:ext cx="7858180" cy="5286412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Среди звуковых носителей информации выделяют аналоговые и цифровые носители. </a:t>
            </a:r>
          </a:p>
          <a:p>
            <a:r>
              <a:rPr lang="ru-RU" dirty="0">
                <a:solidFill>
                  <a:schemeClr val="tx1"/>
                </a:solidFill>
              </a:rPr>
              <a:t>Для целей мультимедиа-технологий наибольшее значение имеют цифровые носители, причем преимущественно это аудио-файлы. </a:t>
            </a:r>
          </a:p>
          <a:p>
            <a:r>
              <a:rPr lang="ru-RU" dirty="0">
                <a:solidFill>
                  <a:schemeClr val="tx1"/>
                </a:solidFill>
              </a:rPr>
              <a:t>В классификации форматов аудио-файлов выделяют форматы без потерь и форматы с потерями.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gps.for-cars.com.ua/myl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123" y="1368460"/>
            <a:ext cx="49434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259632" y="177164"/>
            <a:ext cx="50137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Понятие мультимедиа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9211" y="4224248"/>
            <a:ext cx="4372046" cy="2062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Мультимедиа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комбинация текста, графических изображений, звука, анимации и видео – элементов.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4413" y="1368460"/>
            <a:ext cx="4526824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2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Мультимедиа</a:t>
            </a:r>
            <a:r>
              <a:rPr lang="ru-RU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это взаимодействие визуальных и аудиоэффектов под управлением интерактивного программного обеспечения. </a:t>
            </a:r>
          </a:p>
        </p:txBody>
      </p:sp>
    </p:spTree>
    <p:extLst>
      <p:ext uri="{BB962C8B-B14F-4D97-AF65-F5344CB8AC3E}">
        <p14:creationId xmlns:p14="http://schemas.microsoft.com/office/powerpoint/2010/main" val="422719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85786" y="1071546"/>
            <a:ext cx="7572428" cy="5286412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tx1"/>
                </a:solidFill>
              </a:rPr>
              <a:t>Примеры несжатых форматов:</a:t>
            </a:r>
            <a:endParaRPr lang="ru-RU" sz="2400" dirty="0">
              <a:solidFill>
                <a:schemeClr val="tx1"/>
              </a:solidFill>
            </a:endParaRPr>
          </a:p>
          <a:p>
            <a:pPr lvl="1" algn="l">
              <a:buFont typeface="Wingdings" pitchFamily="2" charset="2"/>
              <a:buChar char="ü"/>
            </a:pPr>
            <a:r>
              <a:rPr lang="ru-RU" b="1" dirty="0">
                <a:solidFill>
                  <a:schemeClr val="tx1"/>
                </a:solidFill>
              </a:rPr>
              <a:t>RAW</a:t>
            </a:r>
            <a:r>
              <a:rPr lang="ru-RU" dirty="0">
                <a:solidFill>
                  <a:schemeClr val="tx1"/>
                </a:solidFill>
              </a:rPr>
              <a:t> – сырые замеры без какого-либо заголовка или синхронизации.</a:t>
            </a:r>
            <a:endParaRPr lang="ru-RU" sz="2000" dirty="0">
              <a:solidFill>
                <a:schemeClr val="tx1"/>
              </a:solidFill>
            </a:endParaRPr>
          </a:p>
          <a:p>
            <a:pPr lvl="1" algn="l">
              <a:buFont typeface="Wingdings" pitchFamily="2" charset="2"/>
              <a:buChar char="ü"/>
            </a:pPr>
            <a:r>
              <a:rPr lang="ru-RU" b="1" dirty="0">
                <a:solidFill>
                  <a:schemeClr val="tx1"/>
                </a:solidFill>
              </a:rPr>
              <a:t>WAV</a:t>
            </a:r>
            <a:r>
              <a:rPr lang="ru-RU" dirty="0">
                <a:solidFill>
                  <a:schemeClr val="tx1"/>
                </a:solidFill>
              </a:rPr>
              <a:t> (</a:t>
            </a:r>
            <a:r>
              <a:rPr lang="ru-RU" dirty="0" err="1">
                <a:solidFill>
                  <a:schemeClr val="tx1"/>
                </a:solidFill>
              </a:rPr>
              <a:t>Waveform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audio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format</a:t>
            </a:r>
            <a:r>
              <a:rPr lang="ru-RU" dirty="0">
                <a:solidFill>
                  <a:schemeClr val="tx1"/>
                </a:solidFill>
              </a:rPr>
              <a:t>) –распространенная форма представления звуковых данных небольшой продолжительности.</a:t>
            </a:r>
            <a:endParaRPr lang="ru-RU" sz="2000" dirty="0">
              <a:solidFill>
                <a:schemeClr val="tx1"/>
              </a:solidFill>
            </a:endParaRPr>
          </a:p>
          <a:p>
            <a:pPr lvl="1" algn="l">
              <a:buFont typeface="Wingdings" pitchFamily="2" charset="2"/>
              <a:buChar char="ü"/>
            </a:pPr>
            <a:r>
              <a:rPr lang="ru-RU" b="1" dirty="0">
                <a:solidFill>
                  <a:schemeClr val="tx1"/>
                </a:solidFill>
              </a:rPr>
              <a:t>CDDA</a:t>
            </a:r>
            <a:r>
              <a:rPr lang="ru-RU" dirty="0">
                <a:solidFill>
                  <a:schemeClr val="tx1"/>
                </a:solidFill>
              </a:rPr>
              <a:t> – стандарт для </a:t>
            </a:r>
            <a:r>
              <a:rPr lang="ru-RU" dirty="0" err="1">
                <a:solidFill>
                  <a:schemeClr val="tx1"/>
                </a:solidFill>
              </a:rPr>
              <a:t>аудио-CD</a:t>
            </a:r>
            <a:r>
              <a:rPr lang="ru-RU" dirty="0">
                <a:solidFill>
                  <a:schemeClr val="tx1"/>
                </a:solidFill>
              </a:rPr>
              <a:t>. Первая редакция стандарта издана в июне 1980 года компаниями </a:t>
            </a:r>
            <a:r>
              <a:rPr lang="ru-RU" dirty="0" err="1">
                <a:solidFill>
                  <a:schemeClr val="tx1"/>
                </a:solidFill>
              </a:rPr>
              <a:t>Philips</a:t>
            </a:r>
            <a:r>
              <a:rPr lang="ru-RU" dirty="0">
                <a:solidFill>
                  <a:schemeClr val="tx1"/>
                </a:solidFill>
              </a:rPr>
              <a:t> и </a:t>
            </a:r>
            <a:r>
              <a:rPr lang="ru-RU" dirty="0" err="1">
                <a:solidFill>
                  <a:schemeClr val="tx1"/>
                </a:solidFill>
              </a:rPr>
              <a:t>Sony</a:t>
            </a:r>
            <a:r>
              <a:rPr lang="ru-RU" dirty="0">
                <a:solidFill>
                  <a:schemeClr val="tx1"/>
                </a:solidFill>
              </a:rPr>
              <a:t>, затем была доработана организацией </a:t>
            </a:r>
            <a:r>
              <a:rPr lang="en-US" dirty="0">
                <a:solidFill>
                  <a:schemeClr val="tx1"/>
                </a:solidFill>
              </a:rPr>
              <a:t>Digital Audio Disc Committee</a:t>
            </a:r>
            <a:r>
              <a:rPr lang="ru-RU" dirty="0">
                <a:solidFill>
                  <a:schemeClr val="tx1"/>
                </a:solidFill>
              </a:rPr>
              <a:t>.</a:t>
            </a:r>
            <a:endParaRPr lang="ru-RU" sz="2000" dirty="0">
              <a:solidFill>
                <a:schemeClr val="tx1"/>
              </a:solidFill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9552" y="620688"/>
            <a:ext cx="7929618" cy="5143536"/>
          </a:xfrm>
        </p:spPr>
        <p:txBody>
          <a:bodyPr>
            <a:normAutofit lnSpcReduction="10000"/>
          </a:bodyPr>
          <a:lstStyle/>
          <a:p>
            <a:r>
              <a:rPr lang="ru-RU" sz="2800" dirty="0">
                <a:solidFill>
                  <a:schemeClr val="tx1"/>
                </a:solidFill>
              </a:rPr>
              <a:t>Примеры сжатых форматов:</a:t>
            </a:r>
          </a:p>
          <a:p>
            <a:pPr lvl="1" algn="l">
              <a:buFont typeface="Wingdings" pitchFamily="2" charset="2"/>
              <a:buChar char="ü"/>
            </a:pPr>
            <a:r>
              <a:rPr lang="en-US" b="1" dirty="0">
                <a:solidFill>
                  <a:schemeClr val="tx1"/>
                </a:solidFill>
              </a:rPr>
              <a:t>WMA</a:t>
            </a:r>
            <a:r>
              <a:rPr lang="ru-RU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</a:rPr>
              <a:t>Windows Media Audio</a:t>
            </a:r>
            <a:r>
              <a:rPr lang="ru-RU" dirty="0">
                <a:solidFill>
                  <a:schemeClr val="tx1"/>
                </a:solidFill>
              </a:rPr>
              <a:t> 9 </a:t>
            </a:r>
            <a:r>
              <a:rPr lang="en-US" dirty="0">
                <a:solidFill>
                  <a:schemeClr val="tx1"/>
                </a:solidFill>
              </a:rPr>
              <a:t>Lossless</a:t>
            </a:r>
            <a:r>
              <a:rPr lang="ru-RU" dirty="0">
                <a:solidFill>
                  <a:schemeClr val="tx1"/>
                </a:solidFill>
              </a:rPr>
              <a:t>) – лицензируемый формат аудио-файлов, разработанный компанией </a:t>
            </a:r>
            <a:r>
              <a:rPr lang="en-US" dirty="0">
                <a:solidFill>
                  <a:schemeClr val="tx1"/>
                </a:solidFill>
              </a:rPr>
              <a:t>Microsoft</a:t>
            </a:r>
            <a:r>
              <a:rPr lang="ru-RU" dirty="0">
                <a:solidFill>
                  <a:schemeClr val="tx1"/>
                </a:solidFill>
              </a:rPr>
              <a:t> для хранения и трансляции. В рамках формата есть возможность кодирования звука как с потерей, так и без потери качества.</a:t>
            </a:r>
            <a:endParaRPr lang="ru-RU" sz="2000" dirty="0">
              <a:solidFill>
                <a:schemeClr val="tx1"/>
              </a:solidFill>
            </a:endParaRPr>
          </a:p>
          <a:p>
            <a:pPr lvl="1" algn="l">
              <a:buFont typeface="Wingdings" pitchFamily="2" charset="2"/>
              <a:buChar char="ü"/>
            </a:pPr>
            <a:r>
              <a:rPr lang="en-US" b="1" dirty="0">
                <a:solidFill>
                  <a:schemeClr val="tx1"/>
                </a:solidFill>
              </a:rPr>
              <a:t>FLAC</a:t>
            </a:r>
            <a:r>
              <a:rPr lang="ru-RU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</a:rPr>
              <a:t>Free Audio </a:t>
            </a:r>
            <a:r>
              <a:rPr lang="en-US" dirty="0" err="1">
                <a:solidFill>
                  <a:schemeClr val="tx1"/>
                </a:solidFill>
              </a:rPr>
              <a:t>Lossles</a:t>
            </a:r>
            <a:r>
              <a:rPr lang="en-US" dirty="0">
                <a:solidFill>
                  <a:schemeClr val="tx1"/>
                </a:solidFill>
              </a:rPr>
              <a:t> Audio Codec</a:t>
            </a:r>
            <a:r>
              <a:rPr lang="ru-RU" dirty="0">
                <a:solidFill>
                  <a:schemeClr val="tx1"/>
                </a:solidFill>
              </a:rPr>
              <a:t>) – популярный формат для сжатия аудиоданных. Поддерживается многими аудио-приложениями, а также устройствами воспроизведения звука.</a:t>
            </a:r>
            <a:endParaRPr lang="ru-RU" sz="2000" dirty="0">
              <a:solidFill>
                <a:schemeClr val="tx1"/>
              </a:solidFill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85786" y="1071546"/>
            <a:ext cx="7929618" cy="5357850"/>
          </a:xfrm>
        </p:spPr>
        <p:txBody>
          <a:bodyPr>
            <a:normAutofit fontScale="92500" lnSpcReduction="20000"/>
          </a:bodyPr>
          <a:lstStyle/>
          <a:p>
            <a:r>
              <a:rPr lang="ru-RU" i="1" dirty="0" err="1">
                <a:solidFill>
                  <a:schemeClr val="tx1"/>
                </a:solidFill>
              </a:rPr>
              <a:t>Аудиоформаты</a:t>
            </a:r>
            <a:r>
              <a:rPr lang="ru-RU" i="1" dirty="0">
                <a:solidFill>
                  <a:schemeClr val="tx1"/>
                </a:solidFill>
              </a:rPr>
              <a:t> с потерями</a:t>
            </a:r>
            <a:r>
              <a:rPr lang="ru-RU" dirty="0">
                <a:solidFill>
                  <a:schemeClr val="tx1"/>
                </a:solidFill>
              </a:rPr>
              <a:t> ориентированы в первую очередь на компактное хранение звуковых данных: при этом идеально точное воспроизведение записанного звука не гарантируется. </a:t>
            </a:r>
          </a:p>
          <a:p>
            <a:r>
              <a:rPr lang="ru-RU" dirty="0">
                <a:solidFill>
                  <a:schemeClr val="tx1"/>
                </a:solidFill>
              </a:rPr>
              <a:t>Примеры таких форматов:</a:t>
            </a:r>
          </a:p>
          <a:p>
            <a:pPr algn="l">
              <a:buFont typeface="Wingdings" pitchFamily="2" charset="2"/>
              <a:buChar char="ü"/>
            </a:pPr>
            <a:r>
              <a:rPr lang="ru-RU" b="1" dirty="0">
                <a:solidFill>
                  <a:schemeClr val="tx1"/>
                </a:solidFill>
              </a:rPr>
              <a:t>MP3</a:t>
            </a:r>
            <a:r>
              <a:rPr lang="ru-RU" dirty="0">
                <a:solidFill>
                  <a:schemeClr val="tx1"/>
                </a:solidFill>
              </a:rPr>
              <a:t> – лицензируемый формат файла для хранения аудиоинформации;</a:t>
            </a:r>
          </a:p>
          <a:p>
            <a:pPr algn="l">
              <a:buFont typeface="Wingdings" pitchFamily="2" charset="2"/>
              <a:buChar char="ü"/>
            </a:pPr>
            <a:r>
              <a:rPr lang="ru-RU" b="1" dirty="0" err="1">
                <a:solidFill>
                  <a:schemeClr val="tx1"/>
                </a:solidFill>
              </a:rPr>
              <a:t>Vorbis</a:t>
            </a:r>
            <a:r>
              <a:rPr lang="ru-RU" dirty="0">
                <a:solidFill>
                  <a:schemeClr val="tx1"/>
                </a:solidFill>
              </a:rPr>
              <a:t> – свободный формат сжатия звука с потерями;</a:t>
            </a:r>
          </a:p>
          <a:p>
            <a:pPr>
              <a:buFont typeface="Wingdings" pitchFamily="2" charset="2"/>
              <a:buChar char="ü"/>
            </a:pPr>
            <a:r>
              <a:rPr lang="ru-RU" b="1" dirty="0">
                <a:solidFill>
                  <a:schemeClr val="tx1"/>
                </a:solidFill>
              </a:rPr>
              <a:t>AAC</a:t>
            </a:r>
            <a:r>
              <a:rPr lang="ru-RU" dirty="0">
                <a:solidFill>
                  <a:schemeClr val="tx1"/>
                </a:solidFill>
              </a:rPr>
              <a:t> (</a:t>
            </a:r>
            <a:r>
              <a:rPr lang="ru-RU" dirty="0" err="1">
                <a:solidFill>
                  <a:schemeClr val="tx1"/>
                </a:solidFill>
              </a:rPr>
              <a:t>Advanced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Audio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Coding</a:t>
            </a:r>
            <a:r>
              <a:rPr lang="ru-RU" dirty="0">
                <a:solidFill>
                  <a:schemeClr val="tx1"/>
                </a:solidFill>
              </a:rPr>
              <a:t>) – формат аудио-файла с меньшей потерей качества при кодировании, чем MP3 при одинаковых размерах. И</a:t>
            </a:r>
            <a:r>
              <a:rPr lang="ru-RU" dirty="0"/>
              <a:t>меет большие возможности (количество каналов, частоты дискретизации)  по сравнению с mp3 и дающий несколько лучшее звучание, при том же размере файла. </a:t>
            </a:r>
            <a:endParaRPr lang="ru-RU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ru-RU" b="1" dirty="0">
                <a:solidFill>
                  <a:schemeClr val="tx1"/>
                </a:solidFill>
              </a:rPr>
              <a:t>WMA</a:t>
            </a:r>
            <a:r>
              <a:rPr lang="ru-RU" dirty="0">
                <a:solidFill>
                  <a:schemeClr val="tx1"/>
                </a:solidFill>
              </a:rPr>
              <a:t> - </a:t>
            </a:r>
            <a:r>
              <a:rPr lang="ru-RU" dirty="0"/>
              <a:t>более высокие характеристики сжатия чем </a:t>
            </a:r>
            <a:r>
              <a:rPr lang="ru-RU" dirty="0">
                <a:solidFill>
                  <a:schemeClr val="tx1"/>
                </a:solidFill>
              </a:rPr>
              <a:t>MP3 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500034" y="1142984"/>
            <a:ext cx="8143932" cy="5072098"/>
          </a:xfrm>
        </p:spPr>
        <p:txBody>
          <a:bodyPr/>
          <a:lstStyle/>
          <a:p>
            <a:r>
              <a:rPr lang="ru-RU" b="1" dirty="0">
                <a:solidFill>
                  <a:schemeClr val="tx1"/>
                </a:solidFill>
              </a:rPr>
              <a:t>3. Компьютерная графика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Данное направление </a:t>
            </a:r>
            <a:r>
              <a:rPr lang="ru-RU" dirty="0" err="1">
                <a:solidFill>
                  <a:schemeClr val="tx1"/>
                </a:solidFill>
              </a:rPr>
              <a:t>мультимедийных</a:t>
            </a:r>
            <a:r>
              <a:rPr lang="ru-RU" dirty="0">
                <a:solidFill>
                  <a:schemeClr val="tx1"/>
                </a:solidFill>
              </a:rPr>
              <a:t> технологий предназначено для передачи пользователю визуальных изображений. 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По способам построения изображений компьютерную графику можно разделить на </a:t>
            </a:r>
            <a:r>
              <a:rPr lang="ru-RU" i="1" dirty="0">
                <a:solidFill>
                  <a:schemeClr val="tx1"/>
                </a:solidFill>
              </a:rPr>
              <a:t>двумерную</a:t>
            </a:r>
            <a:r>
              <a:rPr lang="ru-RU" dirty="0">
                <a:solidFill>
                  <a:schemeClr val="tx1"/>
                </a:solidFill>
              </a:rPr>
              <a:t> и </a:t>
            </a:r>
            <a:r>
              <a:rPr lang="ru-RU" i="1" dirty="0">
                <a:solidFill>
                  <a:schemeClr val="tx1"/>
                </a:solidFill>
              </a:rPr>
              <a:t>трехмерную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i="1" dirty="0">
                <a:solidFill>
                  <a:schemeClr val="tx1"/>
                </a:solidFill>
              </a:rPr>
              <a:t>графику</a:t>
            </a:r>
            <a:r>
              <a:rPr lang="ru-RU" dirty="0">
                <a:solidFill>
                  <a:schemeClr val="tx1"/>
                </a:solidFill>
              </a:rPr>
              <a:t>.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571472" y="1000108"/>
            <a:ext cx="8143932" cy="535785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Известны следующие виды двумерной графики:</a:t>
            </a:r>
          </a:p>
          <a:p>
            <a:pPr algn="l">
              <a:buFont typeface="Wingdings" pitchFamily="2" charset="2"/>
              <a:buChar char="ü"/>
            </a:pPr>
            <a:r>
              <a:rPr lang="ru-RU" i="1" u="sng" dirty="0">
                <a:solidFill>
                  <a:schemeClr val="tx1"/>
                </a:solidFill>
              </a:rPr>
              <a:t>Растровая графика.</a:t>
            </a:r>
            <a:r>
              <a:rPr lang="ru-RU" u="sng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Эта разновидность двумерной графики всегда оперирует двумерным массивом (матрицей) </a:t>
            </a:r>
            <a:r>
              <a:rPr lang="ru-RU" dirty="0" err="1">
                <a:solidFill>
                  <a:schemeClr val="tx1"/>
                </a:solidFill>
              </a:rPr>
              <a:t>пикселов</a:t>
            </a:r>
            <a:r>
              <a:rPr lang="ru-RU" dirty="0">
                <a:solidFill>
                  <a:schemeClr val="tx1"/>
                </a:solidFill>
              </a:rPr>
              <a:t>. </a:t>
            </a:r>
          </a:p>
          <a:p>
            <a:pPr algn="l">
              <a:buFont typeface="Wingdings" pitchFamily="2" charset="2"/>
              <a:buChar char="ü"/>
            </a:pPr>
            <a:r>
              <a:rPr lang="ru-RU" i="1" u="sng" dirty="0">
                <a:solidFill>
                  <a:schemeClr val="tx1"/>
                </a:solidFill>
              </a:rPr>
              <a:t>Векторная графика.</a:t>
            </a:r>
            <a:r>
              <a:rPr lang="ru-RU" u="sng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Представляет изображение как набор примитивов, в качестве которых обычно выбираются точки, прямые, окружности, прямоугольники, а также сплайны некоторого порядка.</a:t>
            </a:r>
          </a:p>
          <a:p>
            <a:pPr algn="l">
              <a:buFont typeface="Wingdings" pitchFamily="2" charset="2"/>
              <a:buChar char="ü"/>
            </a:pPr>
            <a:r>
              <a:rPr lang="ru-RU" i="1" u="sng" dirty="0">
                <a:solidFill>
                  <a:schemeClr val="tx1"/>
                </a:solidFill>
              </a:rPr>
              <a:t>Фрактальная графика.</a:t>
            </a:r>
            <a:r>
              <a:rPr lang="ru-RU" u="sng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Фракталом в общем смысле называется объект, отдельные элементы которого наследуют свойства родительских структур.</a:t>
            </a:r>
          </a:p>
          <a:p>
            <a:endParaRPr lang="ru-RU" dirty="0"/>
          </a:p>
          <a:p>
            <a:endParaRPr lang="ru-RU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42910" y="1000108"/>
            <a:ext cx="7929618" cy="5214974"/>
          </a:xfrm>
        </p:spPr>
        <p:txBody>
          <a:bodyPr>
            <a:normAutofit/>
          </a:bodyPr>
          <a:lstStyle/>
          <a:p>
            <a:r>
              <a:rPr lang="ru-RU" i="1" dirty="0">
                <a:solidFill>
                  <a:schemeClr val="tx1"/>
                </a:solidFill>
              </a:rPr>
              <a:t>Трехмерная компьютерная графика (3D)</a:t>
            </a:r>
            <a:r>
              <a:rPr lang="ru-RU" dirty="0">
                <a:solidFill>
                  <a:schemeClr val="tx1"/>
                </a:solidFill>
              </a:rPr>
              <a:t> оперирует с объектами в трехмерном пространстве. </a:t>
            </a:r>
          </a:p>
          <a:p>
            <a:r>
              <a:rPr lang="ru-RU" dirty="0">
                <a:solidFill>
                  <a:schemeClr val="tx1"/>
                </a:solidFill>
              </a:rPr>
              <a:t>Обычно результаты визуализации трехмерной графики представляют собой плоскую картинку, проекцию. </a:t>
            </a:r>
          </a:p>
          <a:p>
            <a:r>
              <a:rPr lang="ru-RU" dirty="0">
                <a:solidFill>
                  <a:schemeClr val="tx1"/>
                </a:solidFill>
              </a:rPr>
              <a:t>В трехмерной графике все объекты обычно представляются как набор поверхностей или частиц. </a:t>
            </a:r>
          </a:p>
          <a:p>
            <a:r>
              <a:rPr lang="ru-RU" dirty="0">
                <a:solidFill>
                  <a:schemeClr val="tx1"/>
                </a:solidFill>
              </a:rPr>
              <a:t>Минимальную поверхность называют </a:t>
            </a:r>
            <a:r>
              <a:rPr lang="ru-RU" i="1" dirty="0">
                <a:solidFill>
                  <a:schemeClr val="tx1"/>
                </a:solidFill>
              </a:rPr>
              <a:t>полигоном</a:t>
            </a:r>
            <a:r>
              <a:rPr lang="ru-RU" dirty="0">
                <a:solidFill>
                  <a:schemeClr val="tx1"/>
                </a:solidFill>
              </a:rPr>
              <a:t>. В качестве полигона чаще всего выбирают треугольники.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Содержимое 2"/>
          <p:cNvSpPr>
            <a:spLocks noGrp="1"/>
          </p:cNvSpPr>
          <p:nvPr>
            <p:ph sz="quarter" idx="1"/>
          </p:nvPr>
        </p:nvSpPr>
        <p:spPr>
          <a:xfrm>
            <a:off x="611560" y="260648"/>
            <a:ext cx="8229600" cy="322076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buNone/>
            </a:pPr>
            <a:r>
              <a:rPr lang="ru-RU" dirty="0"/>
              <a:t>	</a:t>
            </a:r>
            <a:r>
              <a:rPr lang="ru-RU" b="1" dirty="0">
                <a:solidFill>
                  <a:schemeClr val="tx2"/>
                </a:solidFill>
                <a:latin typeface="Calibri" pitchFamily="34" charset="0"/>
              </a:rPr>
              <a:t>Цветовые модели в компьютерной графике</a:t>
            </a:r>
          </a:p>
          <a:p>
            <a:pPr>
              <a:buNone/>
            </a:pPr>
            <a:r>
              <a:rPr lang="ru-RU" dirty="0"/>
              <a:t>Для передачи и хранения </a:t>
            </a:r>
            <a:r>
              <a:rPr lang="ru-RU" i="1" dirty="0"/>
              <a:t>цвета</a:t>
            </a:r>
            <a:r>
              <a:rPr lang="ru-RU" dirty="0"/>
              <a:t> в компьютерной графике используются различные формы его представления. </a:t>
            </a:r>
          </a:p>
          <a:p>
            <a:pPr>
              <a:buNone/>
            </a:pPr>
            <a:r>
              <a:rPr lang="ru-RU" dirty="0"/>
              <a:t>В общем случае цвет представляет собой набор чисел, координат в некоторой цветовой системе. </a:t>
            </a:r>
          </a:p>
          <a:p>
            <a:pPr marL="0" indent="0">
              <a:buNone/>
            </a:pPr>
            <a:r>
              <a:rPr lang="ru-RU" dirty="0"/>
              <a:t>Способ разделения цвета на составляющие компоненты называется </a:t>
            </a:r>
            <a:r>
              <a:rPr lang="ru-RU" b="1" dirty="0"/>
              <a:t>Цветовой моделью</a:t>
            </a:r>
            <a:r>
              <a:rPr lang="ru-RU" dirty="0"/>
              <a:t>. </a:t>
            </a:r>
          </a:p>
          <a:p>
            <a:pPr marL="0" indent="0">
              <a:buNone/>
            </a:pPr>
            <a:r>
              <a:rPr lang="ru-RU" dirty="0"/>
              <a:t>	В компьютерной графике применяются три цветовые модели: </a:t>
            </a:r>
            <a:r>
              <a:rPr lang="ru-RU" b="1" dirty="0"/>
              <a:t>RGB</a:t>
            </a:r>
            <a:r>
              <a:rPr lang="ru-RU" dirty="0"/>
              <a:t>, </a:t>
            </a:r>
            <a:r>
              <a:rPr lang="ru-RU" b="1" dirty="0"/>
              <a:t>CMYK</a:t>
            </a:r>
            <a:r>
              <a:rPr lang="ru-RU" dirty="0"/>
              <a:t> и </a:t>
            </a:r>
            <a:r>
              <a:rPr lang="ru-RU" b="1" dirty="0"/>
              <a:t>HSB</a:t>
            </a:r>
            <a:r>
              <a:rPr lang="ru-RU" dirty="0"/>
              <a:t>. </a:t>
            </a:r>
          </a:p>
          <a:p>
            <a:pPr marL="0" indent="0"/>
            <a:endParaRPr lang="ru-RU" dirty="0"/>
          </a:p>
        </p:txBody>
      </p:sp>
      <p:pic>
        <p:nvPicPr>
          <p:cNvPr id="22531" name="Рисунок 3" descr="1233517934_9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413" y="3519488"/>
            <a:ext cx="3644900" cy="333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95536" y="404664"/>
            <a:ext cx="8319868" cy="5810418"/>
          </a:xfrm>
        </p:spPr>
        <p:txBody>
          <a:bodyPr>
            <a:normAutofit fontScale="92500" lnSpcReduction="20000"/>
          </a:bodyPr>
          <a:lstStyle/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Модели цветопередачи:</a:t>
            </a:r>
          </a:p>
          <a:p>
            <a:r>
              <a:rPr lang="ru-RU" dirty="0">
                <a:solidFill>
                  <a:schemeClr val="tx1"/>
                </a:solidFill>
              </a:rPr>
              <a:t>• </a:t>
            </a:r>
            <a:r>
              <a:rPr lang="ru-RU" b="1" dirty="0">
                <a:solidFill>
                  <a:schemeClr val="tx1"/>
                </a:solidFill>
              </a:rPr>
              <a:t>RGB</a:t>
            </a:r>
            <a:r>
              <a:rPr lang="ru-RU" dirty="0">
                <a:solidFill>
                  <a:schemeClr val="tx1"/>
                </a:solidFill>
              </a:rPr>
              <a:t> (</a:t>
            </a:r>
            <a:r>
              <a:rPr lang="ru-RU" dirty="0" err="1">
                <a:solidFill>
                  <a:schemeClr val="tx1"/>
                </a:solidFill>
              </a:rPr>
              <a:t>Red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ru-RU" dirty="0" err="1">
                <a:solidFill>
                  <a:schemeClr val="tx1"/>
                </a:solidFill>
              </a:rPr>
              <a:t>Green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ru-RU" dirty="0" err="1">
                <a:solidFill>
                  <a:schemeClr val="tx1"/>
                </a:solidFill>
              </a:rPr>
              <a:t>Blue</a:t>
            </a:r>
            <a:r>
              <a:rPr lang="ru-RU" dirty="0">
                <a:solidFill>
                  <a:schemeClr val="tx1"/>
                </a:solidFill>
              </a:rPr>
              <a:t> – красный, зеленый,</a:t>
            </a:r>
          </a:p>
          <a:p>
            <a:r>
              <a:rPr lang="ru-RU" dirty="0">
                <a:solidFill>
                  <a:schemeClr val="tx1"/>
                </a:solidFill>
              </a:rPr>
              <a:t> синий) – аддитивная цветовая модель: цвета </a:t>
            </a:r>
          </a:p>
          <a:p>
            <a:r>
              <a:rPr lang="ru-RU" dirty="0">
                <a:solidFill>
                  <a:schemeClr val="tx1"/>
                </a:solidFill>
              </a:rPr>
              <a:t>получаются </a:t>
            </a:r>
            <a:r>
              <a:rPr lang="ru-RU" altLang="ru-RU" sz="2800" dirty="0">
                <a:solidFill>
                  <a:srgbClr val="000000"/>
                </a:solidFill>
                <a:latin typeface="Calibri" pitchFamily="34" charset="0"/>
              </a:rPr>
              <a:t>в результате суммирования трех цветов.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• </a:t>
            </a:r>
            <a:r>
              <a:rPr lang="ru-RU" b="1" dirty="0">
                <a:solidFill>
                  <a:schemeClr val="tx1"/>
                </a:solidFill>
              </a:rPr>
              <a:t>CMYK</a:t>
            </a:r>
            <a:r>
              <a:rPr lang="ru-RU" dirty="0">
                <a:solidFill>
                  <a:schemeClr val="tx1"/>
                </a:solidFill>
              </a:rPr>
              <a:t> (</a:t>
            </a:r>
            <a:r>
              <a:rPr lang="ru-RU" dirty="0" err="1">
                <a:solidFill>
                  <a:schemeClr val="tx1"/>
                </a:solidFill>
              </a:rPr>
              <a:t>Cyan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ru-RU" dirty="0" err="1">
                <a:solidFill>
                  <a:schemeClr val="tx1"/>
                </a:solidFill>
              </a:rPr>
              <a:t>Magenta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ru-RU" dirty="0" err="1">
                <a:solidFill>
                  <a:schemeClr val="tx1"/>
                </a:solidFill>
              </a:rPr>
              <a:t>Yellow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ru-RU" dirty="0" err="1">
                <a:solidFill>
                  <a:schemeClr val="tx1"/>
                </a:solidFill>
              </a:rPr>
              <a:t>black</a:t>
            </a:r>
            <a:r>
              <a:rPr lang="ru-RU" dirty="0">
                <a:solidFill>
                  <a:schemeClr val="tx1"/>
                </a:solidFill>
              </a:rPr>
              <a:t> – </a:t>
            </a:r>
            <a:r>
              <a:rPr lang="ru-RU" dirty="0" err="1">
                <a:solidFill>
                  <a:schemeClr val="tx1"/>
                </a:solidFill>
              </a:rPr>
              <a:t>голубой</a:t>
            </a:r>
            <a:r>
              <a:rPr lang="ru-RU" dirty="0">
                <a:solidFill>
                  <a:schemeClr val="tx1"/>
                </a:solidFill>
              </a:rPr>
              <a:t>, пурпурный, желтый, черный) – </a:t>
            </a:r>
            <a:r>
              <a:rPr lang="ru-RU" dirty="0" err="1">
                <a:solidFill>
                  <a:schemeClr val="tx1"/>
                </a:solidFill>
              </a:rPr>
              <a:t>субтрактивная</a:t>
            </a:r>
            <a:r>
              <a:rPr lang="ru-RU" dirty="0">
                <a:solidFill>
                  <a:schemeClr val="tx1"/>
                </a:solidFill>
              </a:rPr>
              <a:t> схема формирования цвета, к</a:t>
            </a:r>
            <a:r>
              <a:rPr lang="ru-RU" altLang="ru-RU" dirty="0">
                <a:solidFill>
                  <a:schemeClr val="tx1"/>
                </a:solidFill>
              </a:rPr>
              <a:t>аждый из них поглощает (вычитает) </a:t>
            </a:r>
          </a:p>
          <a:p>
            <a:r>
              <a:rPr lang="ru-RU" altLang="ru-RU" dirty="0">
                <a:solidFill>
                  <a:schemeClr val="tx1"/>
                </a:solidFill>
              </a:rPr>
              <a:t>определенные цвета из белого света, падающего</a:t>
            </a:r>
          </a:p>
          <a:p>
            <a:r>
              <a:rPr lang="ru-RU" altLang="ru-RU" dirty="0">
                <a:solidFill>
                  <a:schemeClr val="tx1"/>
                </a:solidFill>
              </a:rPr>
              <a:t> на печатаемую палитру. И</a:t>
            </a:r>
            <a:r>
              <a:rPr lang="ru-RU" dirty="0">
                <a:solidFill>
                  <a:schemeClr val="tx1"/>
                </a:solidFill>
              </a:rPr>
              <a:t>спользуется обычно</a:t>
            </a:r>
          </a:p>
          <a:p>
            <a:r>
              <a:rPr lang="ru-RU" dirty="0">
                <a:solidFill>
                  <a:schemeClr val="tx1"/>
                </a:solidFill>
              </a:rPr>
              <a:t> в полиграфии для стандартной </a:t>
            </a:r>
            <a:r>
              <a:rPr lang="ru-RU" dirty="0" err="1">
                <a:solidFill>
                  <a:schemeClr val="tx1"/>
                </a:solidFill>
              </a:rPr>
              <a:t>триадной</a:t>
            </a:r>
            <a:r>
              <a:rPr lang="ru-RU" dirty="0">
                <a:solidFill>
                  <a:schemeClr val="tx1"/>
                </a:solidFill>
              </a:rPr>
              <a:t> печати. </a:t>
            </a:r>
          </a:p>
          <a:p>
            <a:pPr algn="l"/>
            <a:r>
              <a:rPr lang="ru-RU" dirty="0">
                <a:solidFill>
                  <a:schemeClr val="tx1"/>
                </a:solidFill>
              </a:rPr>
              <a:t>• </a:t>
            </a:r>
            <a:r>
              <a:rPr lang="ru-RU" b="1" dirty="0">
                <a:solidFill>
                  <a:schemeClr val="tx1"/>
                </a:solidFill>
              </a:rPr>
              <a:t>HSV</a:t>
            </a:r>
            <a:r>
              <a:rPr lang="ru-RU" dirty="0">
                <a:solidFill>
                  <a:schemeClr val="tx1"/>
                </a:solidFill>
              </a:rPr>
              <a:t> (</a:t>
            </a:r>
            <a:r>
              <a:rPr lang="ru-RU" dirty="0" err="1">
                <a:solidFill>
                  <a:schemeClr val="tx1"/>
                </a:solidFill>
              </a:rPr>
              <a:t>Hue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ru-RU" dirty="0" err="1">
                <a:solidFill>
                  <a:schemeClr val="tx1"/>
                </a:solidFill>
              </a:rPr>
              <a:t>Saturation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ru-RU" dirty="0" err="1">
                <a:solidFill>
                  <a:schemeClr val="tx1"/>
                </a:solidFill>
              </a:rPr>
              <a:t>Value</a:t>
            </a:r>
            <a:r>
              <a:rPr lang="ru-RU" dirty="0">
                <a:solidFill>
                  <a:schemeClr val="tx1"/>
                </a:solidFill>
              </a:rPr>
              <a:t> – тон, насыщенность, значение) – цветовая модель, в которой координатами являются цветовой тон, насыщенность и значением (яркостью) цвета. Данная модель является нелинейным преобразованием модели RGB.</a:t>
            </a:r>
          </a:p>
          <a:p>
            <a:endParaRPr lang="ru-RU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6256" y="548680"/>
            <a:ext cx="1368276" cy="129983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20272" y="2852936"/>
            <a:ext cx="1787327" cy="134049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08304" y="5517232"/>
            <a:ext cx="1582155" cy="115039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 additive="repl"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642910" y="928670"/>
            <a:ext cx="8001056" cy="53578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tx1"/>
                </a:solidFill>
              </a:rPr>
              <a:t>4. Видео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ru-RU" i="1" dirty="0">
                <a:solidFill>
                  <a:schemeClr val="tx1"/>
                </a:solidFill>
              </a:rPr>
              <a:t>Видео</a:t>
            </a:r>
            <a:r>
              <a:rPr lang="ru-RU" dirty="0">
                <a:solidFill>
                  <a:schemeClr val="tx1"/>
                </a:solidFill>
              </a:rPr>
              <a:t> (от лат. </a:t>
            </a:r>
            <a:r>
              <a:rPr lang="ru-RU" dirty="0" err="1">
                <a:solidFill>
                  <a:schemeClr val="tx1"/>
                </a:solidFill>
              </a:rPr>
              <a:t>video</a:t>
            </a:r>
            <a:r>
              <a:rPr lang="ru-RU" dirty="0">
                <a:solidFill>
                  <a:schemeClr val="tx1"/>
                </a:solidFill>
              </a:rPr>
              <a:t> – «смотрю», «вижу») – под этим термином понимают широкий спектр технологий записи, обработки, передачи, хранения и воспроизведения визуального и аудиовизуального материала на мониторах.</a:t>
            </a:r>
          </a:p>
          <a:p>
            <a:r>
              <a:rPr lang="ru-RU" dirty="0">
                <a:solidFill>
                  <a:schemeClr val="tx1"/>
                </a:solidFill>
              </a:rPr>
              <a:t>Наиболее важные </a:t>
            </a:r>
            <a:r>
              <a:rPr lang="ru-RU" i="1" dirty="0">
                <a:solidFill>
                  <a:schemeClr val="tx1"/>
                </a:solidFill>
              </a:rPr>
              <a:t>характеристики видеосигнала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i="1" dirty="0">
                <a:solidFill>
                  <a:schemeClr val="tx1"/>
                </a:solidFill>
              </a:rPr>
              <a:t>– это количество кадров в секунду (частота кадров), развертка, разрешение экрана, соотношение сторон, цветовое разрешение (глубина цвета), ширина </a:t>
            </a:r>
            <a:r>
              <a:rPr lang="ru-RU" i="1" dirty="0" err="1">
                <a:solidFill>
                  <a:schemeClr val="tx1"/>
                </a:solidFill>
              </a:rPr>
              <a:t>видеопотока</a:t>
            </a:r>
            <a:r>
              <a:rPr lang="ru-RU" i="1" dirty="0">
                <a:solidFill>
                  <a:schemeClr val="tx1"/>
                </a:solidFill>
              </a:rPr>
              <a:t> (</a:t>
            </a:r>
            <a:r>
              <a:rPr lang="ru-RU" i="1" dirty="0" err="1">
                <a:solidFill>
                  <a:schemeClr val="tx1"/>
                </a:solidFill>
              </a:rPr>
              <a:t>битрейт</a:t>
            </a:r>
            <a:r>
              <a:rPr lang="ru-RU" i="1" dirty="0">
                <a:solidFill>
                  <a:schemeClr val="tx1"/>
                </a:solidFill>
              </a:rPr>
              <a:t>), качество изображения. 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785786" y="1142984"/>
            <a:ext cx="7786742" cy="5072098"/>
          </a:xfrm>
        </p:spPr>
        <p:txBody>
          <a:bodyPr>
            <a:normAutofit/>
          </a:bodyPr>
          <a:lstStyle/>
          <a:p>
            <a:r>
              <a:rPr lang="ru-RU" i="1" dirty="0">
                <a:solidFill>
                  <a:schemeClr val="tx1"/>
                </a:solidFill>
              </a:rPr>
              <a:t>Количество кадров в секунду (частота)</a:t>
            </a:r>
            <a:r>
              <a:rPr lang="ru-RU" dirty="0">
                <a:solidFill>
                  <a:schemeClr val="tx1"/>
                </a:solidFill>
              </a:rPr>
              <a:t> – это число неподвижных изображений, сменяющих друг друга при показе 1 секунды видеоматериала и создающих эффект движения на экране. </a:t>
            </a:r>
          </a:p>
          <a:p>
            <a:r>
              <a:rPr lang="ru-RU" dirty="0">
                <a:solidFill>
                  <a:schemeClr val="tx1"/>
                </a:solidFill>
              </a:rPr>
              <a:t>Чем больше частота кадров, тем более плавным и естественным будет казаться движение. </a:t>
            </a:r>
          </a:p>
          <a:p>
            <a:r>
              <a:rPr lang="ru-RU" i="1" dirty="0">
                <a:solidFill>
                  <a:schemeClr val="tx1"/>
                </a:solidFill>
              </a:rPr>
              <a:t>Развертка видеоматериала</a:t>
            </a:r>
            <a:r>
              <a:rPr lang="ru-RU" dirty="0">
                <a:solidFill>
                  <a:schemeClr val="tx1"/>
                </a:solidFill>
              </a:rPr>
              <a:t> может быть прогрессивной (построчной) или чересстрочной (</a:t>
            </a:r>
            <a:r>
              <a:rPr lang="ru-RU" dirty="0" err="1">
                <a:solidFill>
                  <a:schemeClr val="tx1"/>
                </a:solidFill>
              </a:rPr>
              <a:t>интерлейсинг</a:t>
            </a:r>
            <a:r>
              <a:rPr lang="ru-RU" dirty="0">
                <a:solidFill>
                  <a:schemeClr val="tx1"/>
                </a:solidFill>
              </a:rPr>
              <a:t>). 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755576" y="476672"/>
            <a:ext cx="8064896" cy="28803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99592" y="548680"/>
            <a:ext cx="7572428" cy="2808312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/>
              <a:t> </a:t>
            </a:r>
            <a:r>
              <a:rPr lang="ru-RU" b="1" dirty="0">
                <a:solidFill>
                  <a:schemeClr val="tx1"/>
                </a:solidFill>
              </a:rPr>
              <a:t>Мультимедиа (множественные среды, </a:t>
            </a:r>
            <a:r>
              <a:rPr lang="ru-RU" b="1" dirty="0" err="1">
                <a:solidFill>
                  <a:schemeClr val="tx1"/>
                </a:solidFill>
              </a:rPr>
              <a:t>анг</a:t>
            </a:r>
            <a:r>
              <a:rPr lang="ru-RU" b="1" dirty="0">
                <a:solidFill>
                  <a:schemeClr val="tx1"/>
                </a:solidFill>
              </a:rPr>
              <a:t>.) </a:t>
            </a:r>
            <a:r>
              <a:rPr lang="ru-RU" b="1" dirty="0">
                <a:solidFill>
                  <a:schemeClr val="tx1"/>
                </a:solidFill>
                <a:sym typeface="Symbol"/>
              </a:rPr>
              <a:t></a:t>
            </a:r>
            <a:r>
              <a:rPr lang="ru-RU" dirty="0">
                <a:solidFill>
                  <a:schemeClr val="tx1"/>
                </a:solidFill>
              </a:rPr>
              <a:t> это взаимодействие визуальной и звуковой информации под управлением интерактивного программного обеспечения с использованием современных технических и программных средств, они объединяют текст, звук, графику, фото, видео в одном цифровом представлении. </a:t>
            </a:r>
          </a:p>
          <a:p>
            <a:endParaRPr lang="ru-RU" dirty="0"/>
          </a:p>
        </p:txBody>
      </p:sp>
      <p:pic>
        <p:nvPicPr>
          <p:cNvPr id="53250" name="Picture 2" descr="https://businessman.ru/static/img/n/7/6/4/7/7/5/i/76477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3431203"/>
            <a:ext cx="5148743" cy="34267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14348" y="1357298"/>
            <a:ext cx="7858180" cy="4857784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При прогрессивной развертке все горизонтальные линии (строки) изображения отображаются одновременно, при чересстрочной – показываются попеременно четные и нечетные строки.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Чересстрочная развертка была изобретена для показа изображения на кинескопах и используется сейчас для передачи видео по «узким» каналам, не позволяющим передавать изображение во всем качестве.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42910" y="1000108"/>
            <a:ext cx="8001056" cy="507209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Любой видеосигнал характеризуется </a:t>
            </a:r>
            <a:r>
              <a:rPr lang="ru-RU" i="1" dirty="0">
                <a:solidFill>
                  <a:schemeClr val="tx1"/>
                </a:solidFill>
              </a:rPr>
              <a:t>вертикальным и горизонтальным разрешением</a:t>
            </a:r>
            <a:r>
              <a:rPr lang="ru-RU" dirty="0">
                <a:solidFill>
                  <a:schemeClr val="tx1"/>
                </a:solidFill>
              </a:rPr>
              <a:t>, измеряемым в </a:t>
            </a:r>
            <a:r>
              <a:rPr lang="ru-RU" dirty="0" err="1">
                <a:solidFill>
                  <a:schemeClr val="tx1"/>
                </a:solidFill>
              </a:rPr>
              <a:t>пикселах</a:t>
            </a:r>
            <a:r>
              <a:rPr lang="ru-RU" dirty="0">
                <a:solidFill>
                  <a:schemeClr val="tx1"/>
                </a:solidFill>
              </a:rPr>
              <a:t>.</a:t>
            </a:r>
          </a:p>
          <a:p>
            <a:endParaRPr lang="ru-RU" i="1" dirty="0">
              <a:solidFill>
                <a:schemeClr val="tx1"/>
              </a:solidFill>
            </a:endParaRPr>
          </a:p>
          <a:p>
            <a:r>
              <a:rPr lang="ru-RU" i="1" dirty="0">
                <a:solidFill>
                  <a:schemeClr val="tx1"/>
                </a:solidFill>
              </a:rPr>
              <a:t>Соотношение ширины и высоты кадра</a:t>
            </a:r>
            <a:r>
              <a:rPr lang="ru-RU" dirty="0">
                <a:solidFill>
                  <a:schemeClr val="tx1"/>
                </a:solidFill>
              </a:rPr>
              <a:t> – важнейший параметр в любом видеоматериале. </a:t>
            </a:r>
          </a:p>
          <a:p>
            <a:r>
              <a:rPr lang="ru-RU" dirty="0">
                <a:solidFill>
                  <a:schemeClr val="tx1"/>
                </a:solidFill>
              </a:rPr>
              <a:t>Количество цветов и цветовое разрешение видеосигнала описывается </a:t>
            </a:r>
            <a:r>
              <a:rPr lang="ru-RU" i="1" dirty="0">
                <a:solidFill>
                  <a:schemeClr val="tx1"/>
                </a:solidFill>
              </a:rPr>
              <a:t>цветовыми моделями</a:t>
            </a:r>
            <a:r>
              <a:rPr lang="ru-RU" dirty="0">
                <a:solidFill>
                  <a:schemeClr val="tx1"/>
                </a:solidFill>
              </a:rPr>
              <a:t>. </a:t>
            </a:r>
          </a:p>
          <a:p>
            <a:r>
              <a:rPr lang="ru-RU" dirty="0">
                <a:solidFill>
                  <a:schemeClr val="tx1"/>
                </a:solidFill>
              </a:rPr>
              <a:t>В компьютерной технике применяется в основном </a:t>
            </a:r>
            <a:r>
              <a:rPr lang="ru-RU" b="1" dirty="0">
                <a:solidFill>
                  <a:schemeClr val="tx1"/>
                </a:solidFill>
              </a:rPr>
              <a:t>RGB</a:t>
            </a:r>
            <a:r>
              <a:rPr lang="ru-RU" dirty="0">
                <a:solidFill>
                  <a:schemeClr val="tx1"/>
                </a:solidFill>
              </a:rPr>
              <a:t> и </a:t>
            </a:r>
            <a:r>
              <a:rPr lang="ru-RU" b="1" dirty="0">
                <a:solidFill>
                  <a:schemeClr val="tx1"/>
                </a:solidFill>
              </a:rPr>
              <a:t>HSV</a:t>
            </a:r>
            <a:r>
              <a:rPr lang="ru-RU" dirty="0">
                <a:solidFill>
                  <a:schemeClr val="tx1"/>
                </a:solidFill>
              </a:rPr>
              <a:t>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57224" y="1142984"/>
            <a:ext cx="7786742" cy="4929222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tx1"/>
                </a:solidFill>
              </a:rPr>
              <a:t>Ширина </a:t>
            </a:r>
            <a:r>
              <a:rPr lang="ru-RU" b="1" dirty="0" err="1">
                <a:solidFill>
                  <a:schemeClr val="tx1"/>
                </a:solidFill>
              </a:rPr>
              <a:t>видеопотока</a:t>
            </a:r>
            <a:r>
              <a:rPr lang="ru-RU" b="1" dirty="0">
                <a:solidFill>
                  <a:schemeClr val="tx1"/>
                </a:solidFill>
              </a:rPr>
              <a:t> или </a:t>
            </a:r>
            <a:r>
              <a:rPr lang="ru-RU" b="1" dirty="0" err="1">
                <a:solidFill>
                  <a:schemeClr val="tx1"/>
                </a:solidFill>
              </a:rPr>
              <a:t>битрейт</a:t>
            </a:r>
            <a:r>
              <a:rPr lang="ru-RU" dirty="0">
                <a:solidFill>
                  <a:schemeClr val="tx1"/>
                </a:solidFill>
              </a:rPr>
              <a:t> (частота битов) – это количество обрабатываемых бит видеоинформации за секунду времени.</a:t>
            </a:r>
          </a:p>
          <a:p>
            <a:r>
              <a:rPr lang="ru-RU" dirty="0">
                <a:solidFill>
                  <a:schemeClr val="tx1"/>
                </a:solidFill>
              </a:rPr>
              <a:t>Чем выше ширина </a:t>
            </a:r>
            <a:r>
              <a:rPr lang="ru-RU" dirty="0" err="1">
                <a:solidFill>
                  <a:schemeClr val="tx1"/>
                </a:solidFill>
              </a:rPr>
              <a:t>видеопотока</a:t>
            </a:r>
            <a:r>
              <a:rPr lang="ru-RU" dirty="0">
                <a:solidFill>
                  <a:schemeClr val="tx1"/>
                </a:solidFill>
              </a:rPr>
              <a:t>, тем в общем лучше качество видео. </a:t>
            </a:r>
          </a:p>
          <a:p>
            <a:r>
              <a:rPr lang="ru-RU" dirty="0">
                <a:solidFill>
                  <a:schemeClr val="tx1"/>
                </a:solidFill>
              </a:rPr>
              <a:t>Например:</a:t>
            </a:r>
          </a:p>
          <a:p>
            <a:pPr algn="l">
              <a:buFont typeface="Wingdings" pitchFamily="2" charset="2"/>
              <a:buChar char="ü"/>
            </a:pPr>
            <a:r>
              <a:rPr lang="ru-RU" dirty="0">
                <a:solidFill>
                  <a:schemeClr val="tx1"/>
                </a:solidFill>
              </a:rPr>
              <a:t>для формата </a:t>
            </a:r>
            <a:r>
              <a:rPr lang="ru-RU" dirty="0" err="1">
                <a:solidFill>
                  <a:schemeClr val="tx1"/>
                </a:solidFill>
              </a:rPr>
              <a:t>VideoCD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битрейт</a:t>
            </a:r>
            <a:r>
              <a:rPr lang="ru-RU" dirty="0">
                <a:solidFill>
                  <a:schemeClr val="tx1"/>
                </a:solidFill>
              </a:rPr>
              <a:t> составляет: всего примерно 1 Мбит/с;</a:t>
            </a:r>
          </a:p>
          <a:p>
            <a:pPr algn="l">
              <a:buFont typeface="Wingdings" pitchFamily="2" charset="2"/>
              <a:buChar char="ü"/>
            </a:pPr>
            <a:r>
              <a:rPr lang="ru-RU" dirty="0">
                <a:solidFill>
                  <a:schemeClr val="tx1"/>
                </a:solidFill>
              </a:rPr>
              <a:t>для DVD –около 5 Мбит/с;</a:t>
            </a:r>
          </a:p>
          <a:p>
            <a:pPr algn="l">
              <a:buFont typeface="Wingdings" pitchFamily="2" charset="2"/>
              <a:buChar char="ü"/>
            </a:pPr>
            <a:r>
              <a:rPr lang="ru-RU" dirty="0">
                <a:solidFill>
                  <a:schemeClr val="tx1"/>
                </a:solidFill>
              </a:rPr>
              <a:t>для формата HDTV –около 10 Мбит/с.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611560" y="548680"/>
            <a:ext cx="7889530" cy="5523526"/>
          </a:xfrm>
        </p:spPr>
        <p:txBody>
          <a:bodyPr>
            <a:normAutofit fontScale="92500"/>
          </a:bodyPr>
          <a:lstStyle/>
          <a:p>
            <a:r>
              <a:rPr lang="ru-RU" dirty="0">
                <a:solidFill>
                  <a:schemeClr val="tx1"/>
                </a:solidFill>
              </a:rPr>
              <a:t>Из современных стандартов цифрового кодирования и сжатия видеоматериалов можно выделить следующие:</a:t>
            </a:r>
          </a:p>
          <a:p>
            <a:r>
              <a:rPr lang="ru-RU" b="1" dirty="0">
                <a:solidFill>
                  <a:schemeClr val="tx1"/>
                </a:solidFill>
              </a:rPr>
              <a:t>MPEG-2</a:t>
            </a:r>
            <a:r>
              <a:rPr lang="ru-RU" dirty="0">
                <a:solidFill>
                  <a:schemeClr val="tx1"/>
                </a:solidFill>
              </a:rPr>
              <a:t> – группа стандартов цифрового кодирования видео и аудио сигналов. MPEG-2 в основном используется для кодирования видео и аудио при вещании, включая спутниковое вещание и кабельное телевидение. </a:t>
            </a:r>
          </a:p>
          <a:p>
            <a:r>
              <a:rPr lang="ru-RU" b="1" dirty="0">
                <a:solidFill>
                  <a:schemeClr val="tx1"/>
                </a:solidFill>
              </a:rPr>
              <a:t>MPEG-4</a:t>
            </a:r>
            <a:r>
              <a:rPr lang="ru-RU" dirty="0">
                <a:solidFill>
                  <a:schemeClr val="tx1"/>
                </a:solidFill>
              </a:rPr>
              <a:t> –международный стандарт сжатия цифрового видео и аудио. Используется для вещания (потоковое видео), записи дисков с фильмами, </a:t>
            </a:r>
            <a:r>
              <a:rPr lang="ru-RU" dirty="0" err="1">
                <a:solidFill>
                  <a:schemeClr val="tx1"/>
                </a:solidFill>
              </a:rPr>
              <a:t>видеотелефонии</a:t>
            </a:r>
            <a:r>
              <a:rPr lang="ru-RU" dirty="0">
                <a:solidFill>
                  <a:schemeClr val="tx1"/>
                </a:solidFill>
              </a:rPr>
              <a:t> и широковещания.</a:t>
            </a:r>
            <a:r>
              <a:rPr lang="ru-RU" b="1" dirty="0"/>
              <a:t> </a:t>
            </a:r>
          </a:p>
          <a:p>
            <a:r>
              <a:rPr lang="ru-RU" b="1" dirty="0" err="1">
                <a:solidFill>
                  <a:schemeClr val="tx1"/>
                </a:solidFill>
              </a:rPr>
              <a:t>Ogg</a:t>
            </a:r>
            <a:r>
              <a:rPr lang="ru-RU" b="1" dirty="0">
                <a:solidFill>
                  <a:schemeClr val="tx1"/>
                </a:solidFill>
              </a:rPr>
              <a:t> </a:t>
            </a:r>
            <a:r>
              <a:rPr lang="ru-RU" b="1" dirty="0" err="1">
                <a:solidFill>
                  <a:schemeClr val="tx1"/>
                </a:solidFill>
              </a:rPr>
              <a:t>Theora</a:t>
            </a:r>
            <a:r>
              <a:rPr lang="ru-RU" dirty="0">
                <a:solidFill>
                  <a:schemeClr val="tx1"/>
                </a:solidFill>
              </a:rPr>
              <a:t> – </a:t>
            </a:r>
            <a:r>
              <a:rPr lang="ru-RU" dirty="0" err="1">
                <a:solidFill>
                  <a:schemeClr val="tx1"/>
                </a:solidFill>
              </a:rPr>
              <a:t>видеокодек</a:t>
            </a:r>
            <a:r>
              <a:rPr lang="ru-RU" dirty="0">
                <a:solidFill>
                  <a:schemeClr val="tx1"/>
                </a:solidFill>
              </a:rPr>
              <a:t>, разработан Фондом </a:t>
            </a:r>
            <a:r>
              <a:rPr lang="ru-RU" dirty="0" err="1">
                <a:solidFill>
                  <a:schemeClr val="tx1"/>
                </a:solidFill>
              </a:rPr>
              <a:t>Xiph</a:t>
            </a:r>
            <a:r>
              <a:rPr lang="ru-RU" dirty="0">
                <a:solidFill>
                  <a:schemeClr val="tx1"/>
                </a:solidFill>
              </a:rPr>
              <a:t>.</a:t>
            </a:r>
            <a:r>
              <a:rPr lang="en-US" dirty="0">
                <a:solidFill>
                  <a:schemeClr val="tx1"/>
                </a:solidFill>
              </a:rPr>
              <a:t>Org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Полностью открытый, свободный в лицензионном отношении мультимедиа-формат.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14348" y="1142984"/>
            <a:ext cx="7786742" cy="5072098"/>
          </a:xfrm>
        </p:spPr>
        <p:txBody>
          <a:bodyPr>
            <a:normAutofit/>
          </a:bodyPr>
          <a:lstStyle/>
          <a:p>
            <a:pPr fontAlgn="t"/>
            <a:r>
              <a:rPr lang="ru-RU" b="1" dirty="0">
                <a:solidFill>
                  <a:schemeClr val="tx1"/>
                </a:solidFill>
              </a:rPr>
              <a:t>Мультимедиа и </a:t>
            </a:r>
            <a:r>
              <a:rPr lang="ru-RU" b="1" dirty="0" err="1">
                <a:solidFill>
                  <a:schemeClr val="tx1"/>
                </a:solidFill>
              </a:rPr>
              <a:t>мультимедийные</a:t>
            </a:r>
            <a:r>
              <a:rPr lang="ru-RU" b="1" dirty="0">
                <a:solidFill>
                  <a:schemeClr val="tx1"/>
                </a:solidFill>
              </a:rPr>
              <a:t> приложения </a:t>
            </a:r>
            <a:endParaRPr lang="ru-RU" dirty="0">
              <a:solidFill>
                <a:schemeClr val="tx1"/>
              </a:solidFill>
            </a:endParaRPr>
          </a:p>
          <a:p>
            <a:pPr fontAlgn="t"/>
            <a:r>
              <a:rPr lang="ru-RU" dirty="0" err="1">
                <a:solidFill>
                  <a:schemeClr val="tx1"/>
                </a:solidFill>
              </a:rPr>
              <a:t>Мультимедийные</a:t>
            </a:r>
            <a:r>
              <a:rPr lang="ru-RU" dirty="0">
                <a:solidFill>
                  <a:schemeClr val="tx1"/>
                </a:solidFill>
              </a:rPr>
              <a:t> технологии   ̶   это совокупность современных цифровых средств аудио-, теле-, визуальных и виртуальных коммуникаций, которые позволяют вводить, сохранять, перерабатывать и воспроизводить текстовую, аудиовизуальную, графическую, трёхмерную и иную информацию.</a:t>
            </a:r>
          </a:p>
          <a:p>
            <a:r>
              <a:rPr lang="ru-RU" dirty="0">
                <a:solidFill>
                  <a:schemeClr val="tx1"/>
                </a:solidFill>
              </a:rPr>
              <a:t>Связывание элементов мультимедиа в единый проект выполняется с помощью </a:t>
            </a:r>
            <a:r>
              <a:rPr lang="ru-RU" i="1" dirty="0">
                <a:solidFill>
                  <a:schemeClr val="tx1"/>
                </a:solidFill>
              </a:rPr>
              <a:t>программных средств</a:t>
            </a:r>
            <a:r>
              <a:rPr lang="ru-RU" dirty="0">
                <a:solidFill>
                  <a:schemeClr val="tx1"/>
                </a:solidFill>
              </a:rPr>
              <a:t>.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85786" y="1071546"/>
            <a:ext cx="7715304" cy="5214974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tx1"/>
                </a:solidFill>
              </a:rPr>
              <a:t>Мультимедиа может быть разделена на </a:t>
            </a:r>
            <a:r>
              <a:rPr lang="ru-RU" i="1" dirty="0">
                <a:solidFill>
                  <a:schemeClr val="tx1"/>
                </a:solidFill>
              </a:rPr>
              <a:t>линейную</a:t>
            </a:r>
            <a:r>
              <a:rPr lang="ru-RU" dirty="0">
                <a:solidFill>
                  <a:schemeClr val="tx1"/>
                </a:solidFill>
              </a:rPr>
              <a:t> (без обратной связи) и </a:t>
            </a:r>
            <a:r>
              <a:rPr lang="ru-RU" i="1" dirty="0">
                <a:solidFill>
                  <a:schemeClr val="tx1"/>
                </a:solidFill>
              </a:rPr>
              <a:t>интерактивную среду</a:t>
            </a:r>
            <a:r>
              <a:rPr lang="ru-RU" dirty="0">
                <a:solidFill>
                  <a:schemeClr val="tx1"/>
                </a:solidFill>
              </a:rPr>
              <a:t>.</a:t>
            </a:r>
          </a:p>
          <a:p>
            <a:r>
              <a:rPr lang="ru-RU" dirty="0">
                <a:solidFill>
                  <a:schemeClr val="tx1"/>
                </a:solidFill>
              </a:rPr>
              <a:t>Примером </a:t>
            </a:r>
            <a:r>
              <a:rPr lang="ru-RU" u="sng" dirty="0">
                <a:solidFill>
                  <a:schemeClr val="tx1"/>
                </a:solidFill>
              </a:rPr>
              <a:t>линейного способа </a:t>
            </a:r>
            <a:r>
              <a:rPr lang="ru-RU" dirty="0">
                <a:solidFill>
                  <a:schemeClr val="tx1"/>
                </a:solidFill>
              </a:rPr>
              <a:t>представления может являться кино. Человек, просматривающий данный документ никаким образом не может повлиять на его вывод.</a:t>
            </a:r>
          </a:p>
          <a:p>
            <a:r>
              <a:rPr lang="ru-RU" u="sng" dirty="0">
                <a:solidFill>
                  <a:schemeClr val="tx1"/>
                </a:solidFill>
              </a:rPr>
              <a:t>Интерактивный (нелинейный) способ </a:t>
            </a:r>
            <a:r>
              <a:rPr lang="ru-RU" dirty="0">
                <a:solidFill>
                  <a:schemeClr val="tx1"/>
                </a:solidFill>
              </a:rPr>
              <a:t>представления информации позволяет человеку, программам, сети участвовать в выводе информации, взаимодействуя каким-либо образом со средством отображения </a:t>
            </a:r>
            <a:r>
              <a:rPr lang="ru-RU" dirty="0" err="1">
                <a:solidFill>
                  <a:schemeClr val="tx1"/>
                </a:solidFill>
              </a:rPr>
              <a:t>мультимедийных</a:t>
            </a:r>
            <a:r>
              <a:rPr lang="ru-RU" dirty="0">
                <a:solidFill>
                  <a:schemeClr val="tx1"/>
                </a:solidFill>
              </a:rPr>
              <a:t> данных. Участие в данном процессе двух и более сторон называется «интерактивностью». 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5818976"/>
          </a:xfrm>
        </p:spPr>
        <p:txBody>
          <a:bodyPr>
            <a:normAutofit/>
          </a:bodyPr>
          <a:lstStyle/>
          <a:p>
            <a:r>
              <a:rPr lang="ru-RU" sz="3200" dirty="0">
                <a:effectLst/>
              </a:rPr>
              <a:t>К разновидностям мультимедиа относятся:</a:t>
            </a:r>
            <a:br>
              <a:rPr lang="ru-RU" sz="3200" dirty="0">
                <a:effectLst/>
              </a:rPr>
            </a:br>
            <a:br>
              <a:rPr lang="ru-RU" sz="3200" dirty="0">
                <a:effectLst/>
              </a:rPr>
            </a:br>
            <a:r>
              <a:rPr lang="ru-RU" sz="3200" dirty="0">
                <a:effectLst/>
              </a:rPr>
              <a:t>- линейное мультимедиа;</a:t>
            </a:r>
            <a:br>
              <a:rPr lang="ru-RU" sz="3200" dirty="0">
                <a:effectLst/>
              </a:rPr>
            </a:br>
            <a:r>
              <a:rPr lang="ru-RU" sz="3200" dirty="0">
                <a:effectLst/>
              </a:rPr>
              <a:t>- нелинейное (интерактивное)     мультимедиа;</a:t>
            </a:r>
            <a:br>
              <a:rPr lang="ru-RU" sz="3200" dirty="0">
                <a:effectLst/>
              </a:rPr>
            </a:br>
            <a:r>
              <a:rPr lang="ru-RU" sz="3200" dirty="0">
                <a:effectLst/>
              </a:rPr>
              <a:t>- гипермедиа;</a:t>
            </a:r>
            <a:br>
              <a:rPr lang="ru-RU" sz="3200" dirty="0">
                <a:effectLst/>
              </a:rPr>
            </a:br>
            <a:r>
              <a:rPr lang="ru-RU" sz="3200" dirty="0">
                <a:effectLst/>
              </a:rPr>
              <a:t>- реальное видео.</a:t>
            </a:r>
            <a:br>
              <a:rPr lang="ru-RU" sz="3200" dirty="0">
                <a:effectLst/>
              </a:rPr>
            </a:br>
            <a:br>
              <a:rPr lang="ru-RU" sz="3200" dirty="0">
                <a:effectLst/>
              </a:rPr>
            </a:br>
            <a:endParaRPr lang="ru-RU" sz="3200" dirty="0">
              <a:effectLst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7544" y="404664"/>
            <a:ext cx="8280920" cy="6264696"/>
          </a:xfrm>
        </p:spPr>
        <p:txBody>
          <a:bodyPr>
            <a:noAutofit/>
          </a:bodyPr>
          <a:lstStyle/>
          <a:p>
            <a:pPr fontAlgn="t"/>
            <a:r>
              <a:rPr lang="ru-RU" sz="2800" dirty="0">
                <a:solidFill>
                  <a:schemeClr val="tx1"/>
                </a:solidFill>
              </a:rPr>
              <a:t>К разновидностям мультимедиа относятся:</a:t>
            </a:r>
          </a:p>
          <a:p>
            <a:pPr lvl="0" fontAlgn="t"/>
            <a:r>
              <a:rPr lang="ru-RU" sz="2800" b="1" dirty="0">
                <a:solidFill>
                  <a:schemeClr val="tx1"/>
                </a:solidFill>
              </a:rPr>
              <a:t>Линейное мультимедиа </a:t>
            </a:r>
            <a:r>
              <a:rPr lang="ru-RU" sz="2800" dirty="0">
                <a:solidFill>
                  <a:schemeClr val="tx1"/>
                </a:solidFill>
              </a:rPr>
              <a:t> ̶  простейшая форма представления множества элементов мультимедиа, когда пользователь может выполнять только пассивный просмотр элементов мультимедиа, а последовательность просмотра элементов мультимедиа определяется сценарием.</a:t>
            </a:r>
          </a:p>
          <a:p>
            <a:endParaRPr lang="ru-RU" sz="2200" dirty="0"/>
          </a:p>
        </p:txBody>
      </p:sp>
      <p:pic>
        <p:nvPicPr>
          <p:cNvPr id="5" name="Picture 4" descr="http://moneygrid24.com/wp-content/uploads/2012/09/videomontaz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73016"/>
            <a:ext cx="7560839" cy="30963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27584" y="476672"/>
            <a:ext cx="7776864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t"/>
            <a:r>
              <a:rPr lang="ru-RU" sz="2800" b="1" dirty="0"/>
              <a:t>Нелинейное (интерактивное) мультимедиа </a:t>
            </a:r>
            <a:r>
              <a:rPr lang="ru-RU" sz="2800" dirty="0"/>
              <a:t> ̶  форма представления множества элементов мультимедиа, в которой пользователю предоставлена возможность выбора и управления элементами в режиме диалога. </a:t>
            </a:r>
            <a:r>
              <a:rPr lang="ru-RU" sz="2800" dirty="0">
                <a:latin typeface="Calibri" pitchFamily="34" charset="0"/>
                <a:cs typeface="Calibri" pitchFamily="34" charset="0"/>
              </a:rPr>
              <a:t>Примером являются компьютерные игры.</a:t>
            </a:r>
          </a:p>
          <a:p>
            <a:pPr lvl="0" fontAlgn="t"/>
            <a:endParaRPr lang="ru-RU" dirty="0"/>
          </a:p>
        </p:txBody>
      </p:sp>
      <p:pic>
        <p:nvPicPr>
          <p:cNvPr id="5" name="Picture 2" descr="http://cdn01.ru/files/users/images/d4/9d/d49dd9d59b5bb661ad8d3376c8c5d6d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8960"/>
            <a:ext cx="6741042" cy="34301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99592" y="476672"/>
            <a:ext cx="7776864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t"/>
            <a:r>
              <a:rPr lang="ru-RU" sz="2800" b="1" dirty="0"/>
              <a:t>Гипермедиа </a:t>
            </a:r>
            <a:r>
              <a:rPr lang="ru-RU" sz="2800" dirty="0"/>
              <a:t> ̶  интерактивное мультимедиа, в котором пользователю предоставляется структура связанных элементов мультимедиа, которые он может последовательно выбирать.</a:t>
            </a:r>
          </a:p>
          <a:p>
            <a:pPr fontAlgn="t"/>
            <a:r>
              <a:rPr lang="ru-RU" sz="2800" dirty="0"/>
              <a:t>Всемирная Паутина — классический пример </a:t>
            </a:r>
            <a:r>
              <a:rPr lang="ru-RU" sz="2800" b="1" dirty="0"/>
              <a:t>гипермедиа</a:t>
            </a:r>
            <a:r>
              <a:rPr lang="ru-RU" sz="2800" dirty="0"/>
              <a:t>, где интерактивные единицы соседствуют с </a:t>
            </a:r>
            <a:r>
              <a:rPr lang="ru-RU" sz="2800" dirty="0" err="1"/>
              <a:t>мультимедийными</a:t>
            </a:r>
            <a:r>
              <a:rPr lang="ru-RU" sz="2800" dirty="0"/>
              <a:t>.</a:t>
            </a:r>
          </a:p>
          <a:p>
            <a:pPr lvl="0" fontAlgn="t"/>
            <a:endParaRPr lang="ru-RU" dirty="0"/>
          </a:p>
        </p:txBody>
      </p:sp>
      <p:sp>
        <p:nvSpPr>
          <p:cNvPr id="5122" name="AutoShape 2" descr="ÐÐ°ÑÑÐ¸Ð½ÐºÐ¸ Ð¿Ð¾ Ð·Ð°Ð¿ÑÐ¾ÑÑ ÐÐ¸Ð¿ÐµÑÐ¼ÐµÐ´Ð¸Ð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3645024"/>
            <a:ext cx="5040559" cy="3032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https://present5.com/presentation/59296297_135322068/image-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1" y="548680"/>
            <a:ext cx="7584841" cy="56886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99592" y="548680"/>
            <a:ext cx="79208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t"/>
            <a:r>
              <a:rPr lang="ru-RU" sz="2800" b="1" dirty="0"/>
              <a:t>Реальное видео   ̶</a:t>
            </a:r>
            <a:r>
              <a:rPr lang="ru-RU" sz="2800" dirty="0"/>
              <a:t>  форма мультимедиа, моментально транслирующая поток данных с одного устройства на другое, предоставляющая пользователю просматривать видео и звуковое сопровождение в режиме реального времени.</a:t>
            </a: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996952"/>
            <a:ext cx="5854702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Достоинства мультимедиа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1438"/>
            <a:ext cx="8229600" cy="3311698"/>
          </a:xfrm>
        </p:spPr>
        <p:txBody>
          <a:bodyPr>
            <a:normAutofit/>
          </a:bodyPr>
          <a:lstStyle/>
          <a:p>
            <a:pPr marL="446088" indent="-446088" eaLnBrk="1" hangingPunct="1">
              <a:lnSpc>
                <a:spcPct val="80000"/>
              </a:lnSpc>
            </a:pPr>
            <a:r>
              <a:rPr lang="ru-RU" sz="2800" dirty="0"/>
              <a:t>возможность хранения большого объема разнообразной информации на одном носителе;</a:t>
            </a:r>
          </a:p>
          <a:p>
            <a:pPr marL="446088" indent="-446088" eaLnBrk="1" hangingPunct="1">
              <a:lnSpc>
                <a:spcPct val="80000"/>
              </a:lnSpc>
            </a:pPr>
            <a:r>
              <a:rPr lang="ru-RU" sz="2800" dirty="0"/>
              <a:t>возможность увеличения (детализации) на экране изображения или его наиболее интересных фрагментов при сохранении качества изображения, что особенно важно для презентации произведений искусства и уникальных исторических документов;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Достоинства мультимедиа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1438"/>
            <a:ext cx="8229600" cy="4607842"/>
          </a:xfrm>
        </p:spPr>
        <p:txBody>
          <a:bodyPr>
            <a:normAutofit/>
          </a:bodyPr>
          <a:lstStyle/>
          <a:p>
            <a:pPr marL="446088" indent="-446088" eaLnBrk="1" hangingPunct="1">
              <a:lnSpc>
                <a:spcPct val="80000"/>
              </a:lnSpc>
            </a:pPr>
            <a:r>
              <a:rPr lang="ru-RU" sz="2800" dirty="0"/>
              <a:t>возможность сравнения изображения и обработки его разнообразными программными средствами с научно- исследовательскими или познавательными целями;</a:t>
            </a:r>
          </a:p>
          <a:p>
            <a:pPr marL="446088" indent="-446088" eaLnBrk="1" hangingPunct="1">
              <a:lnSpc>
                <a:spcPct val="80000"/>
              </a:lnSpc>
            </a:pPr>
            <a:r>
              <a:rPr lang="ru-RU" sz="2800" dirty="0"/>
              <a:t>возможность выделения в сопровождающем изображение текстовом или другом визуальном материале «горячих слов (областей)», по которым осуществляется немедленное получение справочной или любой другой пояснительной (в том числе визуальной) информации (технологии гипертекста и гипермедиа);</a:t>
            </a:r>
          </a:p>
          <a:p>
            <a:pPr marL="446088" indent="-446088" eaLnBrk="1" hangingPunct="1">
              <a:lnSpc>
                <a:spcPct val="80000"/>
              </a:lnSpc>
              <a:buFont typeface="Wingdings" pitchFamily="2" charset="2"/>
              <a:buNone/>
            </a:pPr>
            <a:endParaRPr lang="ru-RU" b="1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Достоинства мультимедиа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3744441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ru-RU" sz="2800" dirty="0"/>
              <a:t>возможность осуществления непрерывного музыкального или любого другого </a:t>
            </a:r>
            <a:r>
              <a:rPr lang="ru-RU" sz="2800" dirty="0" err="1"/>
              <a:t>аудиосопровождения</a:t>
            </a:r>
            <a:r>
              <a:rPr lang="ru-RU" sz="2800" dirty="0"/>
              <a:t>, соответствующего статичному или динамичному визуальному ряду;</a:t>
            </a:r>
          </a:p>
          <a:p>
            <a:pPr eaLnBrk="1" hangingPunct="1">
              <a:lnSpc>
                <a:spcPct val="80000"/>
              </a:lnSpc>
            </a:pPr>
            <a:r>
              <a:rPr lang="ru-RU" sz="2800" dirty="0"/>
              <a:t>возможность использования видеофрагментов из фильмов, видеозаписей и т.д., функции «стоп-кадра», </a:t>
            </a:r>
            <a:r>
              <a:rPr lang="ru-RU" sz="2800" dirty="0" err="1"/>
              <a:t>покадрового</a:t>
            </a:r>
            <a:r>
              <a:rPr lang="ru-RU" sz="2800" dirty="0"/>
              <a:t> «пролистывания» видеозаписи;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Достоинства мультимедиа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4313"/>
            <a:ext cx="8229600" cy="3528863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ru-RU" sz="2800" dirty="0"/>
              <a:t>возможность включения в содержание диска баз данных, методик обработки образов, анимации (например, сопровождение рассказа о композиции картины графической анимационной демонстрацией геометрических построений ее композиции) и т.д.;</a:t>
            </a:r>
          </a:p>
          <a:p>
            <a:pPr eaLnBrk="1" hangingPunct="1">
              <a:lnSpc>
                <a:spcPct val="80000"/>
              </a:lnSpc>
            </a:pPr>
            <a:r>
              <a:rPr lang="ru-RU" sz="2800" dirty="0"/>
              <a:t>возможность подключения к глобальной сети </a:t>
            </a:r>
            <a:r>
              <a:rPr lang="ru-RU" sz="2800" dirty="0" err="1"/>
              <a:t>Internet</a:t>
            </a:r>
            <a:r>
              <a:rPr lang="ru-RU" sz="2800" dirty="0"/>
              <a:t>;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Достоинства мультимедиа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4313"/>
            <a:ext cx="8229600" cy="5373687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ru-RU" sz="2800" dirty="0"/>
              <a:t>возможность работы с различными приложениями (текстовыми, графическими и звуковыми редакторами, картографической информацией);</a:t>
            </a:r>
          </a:p>
          <a:p>
            <a:pPr eaLnBrk="1" hangingPunct="1">
              <a:lnSpc>
                <a:spcPct val="80000"/>
              </a:lnSpc>
            </a:pPr>
            <a:r>
              <a:rPr lang="ru-RU" sz="2800" dirty="0"/>
              <a:t>возможность создания собственных "галерей" (выборок) из представляемой в продукте информации (режим "карман" или "мои пометки");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Достоинства мультимедиа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2875"/>
            <a:ext cx="8229600" cy="5084763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ru-RU" sz="2800" dirty="0"/>
              <a:t>возможность автоматического просмотра всего содержания продукта («слайд-шоу») или создания анимированного и озвученного «путеводителя-гида» по продукту («говорящей и показывающей инструкции пользователя»); включение в состав продукта игровых компонентов с информационными составляющими;</a:t>
            </a:r>
          </a:p>
          <a:p>
            <a:pPr eaLnBrk="1" hangingPunct="1">
              <a:lnSpc>
                <a:spcPct val="80000"/>
              </a:lnSpc>
            </a:pPr>
            <a:r>
              <a:rPr lang="ru-RU" sz="2800" dirty="0"/>
              <a:t>возможность «свободной» навигации по информации и выхода в основное меню (укрупненное содержание), на полное оглавление или вовсе из программы в любой точке продукта.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7544" y="620688"/>
            <a:ext cx="8286808" cy="5429288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tx1"/>
                </a:solidFill>
              </a:rPr>
              <a:t>Основные направления использования мультимедиа-технологий</a:t>
            </a:r>
            <a:r>
              <a:rPr lang="ru-RU" dirty="0">
                <a:solidFill>
                  <a:schemeClr val="tx1"/>
                </a:solidFill>
              </a:rPr>
              <a:t>:</a:t>
            </a:r>
            <a:endParaRPr lang="ru-RU" sz="2400" dirty="0">
              <a:solidFill>
                <a:schemeClr val="tx1"/>
              </a:solidFill>
            </a:endParaRPr>
          </a:p>
          <a:p>
            <a:pPr lvl="1" algn="l">
              <a:buFont typeface="Wingdings" pitchFamily="2" charset="2"/>
              <a:buChar char="ü"/>
            </a:pPr>
            <a:r>
              <a:rPr lang="ru-RU" dirty="0">
                <a:solidFill>
                  <a:schemeClr val="tx1"/>
                </a:solidFill>
              </a:rPr>
              <a:t>электронные издания для целей образования и др.;</a:t>
            </a:r>
            <a:endParaRPr lang="ru-RU" sz="2000" dirty="0">
              <a:solidFill>
                <a:schemeClr val="tx1"/>
              </a:solidFill>
            </a:endParaRPr>
          </a:p>
          <a:p>
            <a:pPr lvl="1" algn="l">
              <a:buFont typeface="Wingdings" pitchFamily="2" charset="2"/>
              <a:buChar char="ü"/>
            </a:pPr>
            <a:r>
              <a:rPr lang="ru-RU" dirty="0">
                <a:solidFill>
                  <a:schemeClr val="tx1"/>
                </a:solidFill>
              </a:rPr>
              <a:t>в телекоммуникациях со спектром возможных применений от просмотра заказной телепередачи и выбора нужной книги до участия в мультимедиа-конференциях. Такие разработки получили название </a:t>
            </a:r>
            <a:r>
              <a:rPr lang="ru-RU" dirty="0" err="1">
                <a:solidFill>
                  <a:schemeClr val="tx1"/>
                </a:solidFill>
              </a:rPr>
              <a:t>Information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Highway</a:t>
            </a:r>
            <a:r>
              <a:rPr lang="ru-RU" dirty="0">
                <a:solidFill>
                  <a:schemeClr val="tx1"/>
                </a:solidFill>
              </a:rPr>
              <a:t>;</a:t>
            </a:r>
            <a:endParaRPr lang="ru-RU" sz="2000" dirty="0">
              <a:solidFill>
                <a:schemeClr val="tx1"/>
              </a:solidFill>
            </a:endParaRPr>
          </a:p>
          <a:p>
            <a:pPr lvl="1" algn="l">
              <a:buFont typeface="Wingdings" pitchFamily="2" charset="2"/>
              <a:buChar char="ü"/>
            </a:pPr>
            <a:r>
              <a:rPr lang="ru-RU" dirty="0" err="1">
                <a:solidFill>
                  <a:schemeClr val="tx1"/>
                </a:solidFill>
              </a:rPr>
              <a:t>мультимедийные</a:t>
            </a:r>
            <a:r>
              <a:rPr lang="ru-RU" dirty="0">
                <a:solidFill>
                  <a:schemeClr val="tx1"/>
                </a:solidFill>
              </a:rPr>
              <a:t> информационные системы (мультимедиа-киоски), выдающие по запросу пользователя наглядную информацию.</a:t>
            </a:r>
            <a:endParaRPr lang="ru-RU" sz="2000" dirty="0">
              <a:solidFill>
                <a:schemeClr val="tx1"/>
              </a:solidFill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8280920" cy="792088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tx1"/>
                </a:solidFill>
              </a:rPr>
              <a:t>Применение мультимедиа-технологий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11560" y="980728"/>
            <a:ext cx="8280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Мультимедиа находит своё применение в различных областях, включая, рекламу, искусство, образование, индустрию развлечений, технику, медицину, математику, бизнес, научные исследования и пространственно-временные приложения.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38452"/>
            <a:ext cx="7056784" cy="3815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42278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188640"/>
            <a:ext cx="6781800" cy="72008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Образование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6266" y="980728"/>
            <a:ext cx="8572198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/>
              <a:t>Это электронные учебники, </a:t>
            </a:r>
            <a:r>
              <a:rPr lang="ru-RU" sz="2800" dirty="0" err="1"/>
              <a:t>мультимедийные</a:t>
            </a:r>
            <a:r>
              <a:rPr lang="ru-RU" sz="2800" dirty="0"/>
              <a:t> энциклопедии, справочники, виртуальные лаборатории. Использовании мультимедиа в качестве компьютерных гидов виртуальных экскурсий, цифровых коллекций произведений живописи, записи музыкальных произведений</a:t>
            </a:r>
          </a:p>
          <a:p>
            <a:pPr algn="just"/>
            <a:endParaRPr lang="ru-RU" sz="26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62" y="3814217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5" t="9429"/>
          <a:stretch/>
        </p:blipFill>
        <p:spPr bwMode="auto">
          <a:xfrm>
            <a:off x="3571868" y="4000504"/>
            <a:ext cx="2790867" cy="2450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240" y="4572008"/>
            <a:ext cx="2701760" cy="182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4232037"/>
      </p:ext>
    </p:ext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2780928"/>
            <a:ext cx="158417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/>
              <a:t>Мультимедиа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9832" y="692696"/>
            <a:ext cx="158417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/>
              <a:t>Продукт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87824" y="1772816"/>
            <a:ext cx="158417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/>
              <a:t>Средства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87824" y="2924944"/>
            <a:ext cx="158417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/>
              <a:t>Технологии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59832" y="4365104"/>
            <a:ext cx="158417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/>
              <a:t>Информация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7624" y="5373216"/>
            <a:ext cx="158417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/>
              <a:t>Текст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7744" y="5373216"/>
            <a:ext cx="158417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/>
              <a:t>Графика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91880" y="5373216"/>
            <a:ext cx="158417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/>
              <a:t>Видео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32040" y="5373216"/>
            <a:ext cx="158417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/>
              <a:t>Звук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60032" y="404664"/>
            <a:ext cx="2304256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/>
              <a:t>Рисунки, звук, видеоизображения, фотографии, речь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80312" y="548680"/>
            <a:ext cx="158417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/>
              <a:t>Мультимедиа системы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32040" y="1772816"/>
            <a:ext cx="158417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/>
              <a:t>Аппаратные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04048" y="2348880"/>
            <a:ext cx="180020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/>
              <a:t>Программные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04048" y="2924944"/>
            <a:ext cx="216024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/>
              <a:t>Информационные процессы</a:t>
            </a: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2699792" y="836712"/>
            <a:ext cx="0" cy="367240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endCxn id="3" idx="1"/>
          </p:cNvCxnSpPr>
          <p:nvPr/>
        </p:nvCxnSpPr>
        <p:spPr>
          <a:xfrm>
            <a:off x="2699792" y="836712"/>
            <a:ext cx="360040" cy="406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endCxn id="4" idx="1"/>
          </p:cNvCxnSpPr>
          <p:nvPr/>
        </p:nvCxnSpPr>
        <p:spPr>
          <a:xfrm>
            <a:off x="2699792" y="1916832"/>
            <a:ext cx="288032" cy="406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stCxn id="2" idx="3"/>
            <a:endCxn id="5" idx="1"/>
          </p:cNvCxnSpPr>
          <p:nvPr/>
        </p:nvCxnSpPr>
        <p:spPr>
          <a:xfrm>
            <a:off x="2627784" y="2965594"/>
            <a:ext cx="360040" cy="14401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endCxn id="6" idx="1"/>
          </p:cNvCxnSpPr>
          <p:nvPr/>
        </p:nvCxnSpPr>
        <p:spPr>
          <a:xfrm>
            <a:off x="2699792" y="4509120"/>
            <a:ext cx="360040" cy="406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stCxn id="3" idx="3"/>
            <a:endCxn id="11" idx="1"/>
          </p:cNvCxnSpPr>
          <p:nvPr/>
        </p:nvCxnSpPr>
        <p:spPr>
          <a:xfrm flipV="1">
            <a:off x="4644008" y="866329"/>
            <a:ext cx="216024" cy="1103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>
            <a:stCxn id="11" idx="3"/>
            <a:endCxn id="12" idx="1"/>
          </p:cNvCxnSpPr>
          <p:nvPr/>
        </p:nvCxnSpPr>
        <p:spPr>
          <a:xfrm>
            <a:off x="7164288" y="866329"/>
            <a:ext cx="216024" cy="551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stCxn id="4" idx="3"/>
            <a:endCxn id="13" idx="1"/>
          </p:cNvCxnSpPr>
          <p:nvPr/>
        </p:nvCxnSpPr>
        <p:spPr>
          <a:xfrm>
            <a:off x="4572000" y="1957482"/>
            <a:ext cx="360040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>
            <a:off x="4716016" y="1988840"/>
            <a:ext cx="0" cy="57606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endCxn id="14" idx="1"/>
          </p:cNvCxnSpPr>
          <p:nvPr/>
        </p:nvCxnSpPr>
        <p:spPr>
          <a:xfrm flipV="1">
            <a:off x="4716016" y="2533546"/>
            <a:ext cx="288032" cy="3135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>
            <a:stCxn id="6" idx="3"/>
          </p:cNvCxnSpPr>
          <p:nvPr/>
        </p:nvCxnSpPr>
        <p:spPr>
          <a:xfrm>
            <a:off x="4644008" y="4549770"/>
            <a:ext cx="1440160" cy="3135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>
            <a:endCxn id="15" idx="2"/>
          </p:cNvCxnSpPr>
          <p:nvPr/>
        </p:nvCxnSpPr>
        <p:spPr>
          <a:xfrm flipV="1">
            <a:off x="6084168" y="3571275"/>
            <a:ext cx="0" cy="100985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>
            <a:stCxn id="6" idx="2"/>
          </p:cNvCxnSpPr>
          <p:nvPr/>
        </p:nvCxnSpPr>
        <p:spPr>
          <a:xfrm>
            <a:off x="3851920" y="4734436"/>
            <a:ext cx="0" cy="35074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/>
          <p:nvPr/>
        </p:nvCxnSpPr>
        <p:spPr>
          <a:xfrm>
            <a:off x="1691680" y="5157192"/>
            <a:ext cx="4104456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1691680" y="5157192"/>
            <a:ext cx="0" cy="2160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 стрелкой 61"/>
          <p:cNvCxnSpPr/>
          <p:nvPr/>
        </p:nvCxnSpPr>
        <p:spPr>
          <a:xfrm>
            <a:off x="2771800" y="5157192"/>
            <a:ext cx="0" cy="2160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/>
          <p:cNvCxnSpPr>
            <a:endCxn id="9" idx="0"/>
          </p:cNvCxnSpPr>
          <p:nvPr/>
        </p:nvCxnSpPr>
        <p:spPr>
          <a:xfrm>
            <a:off x="4283968" y="5157192"/>
            <a:ext cx="0" cy="2160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 стрелкой 67"/>
          <p:cNvCxnSpPr>
            <a:endCxn id="10" idx="0"/>
          </p:cNvCxnSpPr>
          <p:nvPr/>
        </p:nvCxnSpPr>
        <p:spPr>
          <a:xfrm>
            <a:off x="5724128" y="5157192"/>
            <a:ext cx="0" cy="2160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 стрелкой 69"/>
          <p:cNvCxnSpPr>
            <a:stCxn id="15" idx="1"/>
            <a:endCxn id="5" idx="3"/>
          </p:cNvCxnSpPr>
          <p:nvPr/>
        </p:nvCxnSpPr>
        <p:spPr>
          <a:xfrm flipH="1" flipV="1">
            <a:off x="4572000" y="3109610"/>
            <a:ext cx="432048" cy="13850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/>
          <p:cNvCxnSpPr>
            <a:stCxn id="6" idx="0"/>
            <a:endCxn id="5" idx="2"/>
          </p:cNvCxnSpPr>
          <p:nvPr/>
        </p:nvCxnSpPr>
        <p:spPr>
          <a:xfrm flipH="1" flipV="1">
            <a:off x="3779912" y="3294276"/>
            <a:ext cx="72008" cy="107082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 стрелкой 73"/>
          <p:cNvCxnSpPr>
            <a:stCxn id="5" idx="0"/>
            <a:endCxn id="4" idx="2"/>
          </p:cNvCxnSpPr>
          <p:nvPr/>
        </p:nvCxnSpPr>
        <p:spPr>
          <a:xfrm flipV="1">
            <a:off x="3779912" y="2142148"/>
            <a:ext cx="0" cy="78279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 стрелкой 75"/>
          <p:cNvCxnSpPr>
            <a:stCxn id="4" idx="0"/>
            <a:endCxn id="3" idx="2"/>
          </p:cNvCxnSpPr>
          <p:nvPr/>
        </p:nvCxnSpPr>
        <p:spPr>
          <a:xfrm flipV="1">
            <a:off x="3779912" y="1062028"/>
            <a:ext cx="72008" cy="71078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28662" y="1000108"/>
            <a:ext cx="7286676" cy="507209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Одна из возможностей продуктивного использования мультимедиа  ̶  </a:t>
            </a:r>
            <a:r>
              <a:rPr lang="ru-RU" u="sng" dirty="0">
                <a:solidFill>
                  <a:schemeClr val="tx1"/>
                </a:solidFill>
              </a:rPr>
              <a:t>обучение</a:t>
            </a:r>
            <a:r>
              <a:rPr lang="ru-RU" dirty="0">
                <a:solidFill>
                  <a:schemeClr val="tx1"/>
                </a:solidFill>
              </a:rPr>
              <a:t>. </a:t>
            </a:r>
          </a:p>
          <a:p>
            <a:r>
              <a:rPr lang="ru-RU" dirty="0" err="1">
                <a:solidFill>
                  <a:schemeClr val="tx1"/>
                </a:solidFill>
              </a:rPr>
              <a:t>Мультимедийная</a:t>
            </a:r>
            <a:r>
              <a:rPr lang="ru-RU" dirty="0">
                <a:solidFill>
                  <a:schemeClr val="tx1"/>
                </a:solidFill>
              </a:rPr>
              <a:t> технология позволяет увеличить степень усвояемости изучаемого материала, так как предоставляет возможность синергетического обучения. </a:t>
            </a:r>
          </a:p>
          <a:p>
            <a:r>
              <a:rPr lang="ru-RU" dirty="0">
                <a:solidFill>
                  <a:schemeClr val="tx1"/>
                </a:solidFill>
              </a:rPr>
              <a:t>Под этим понимается обеспечение одновременно зрительного и слухового восприятия материала, активного участия в управлении его подачей, возвращения к тем разделам, которые требуют повторного анализа.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5192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мультимедиа в области культуры и искусства</a:t>
            </a:r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4860032" y="1700808"/>
            <a:ext cx="4034230" cy="4441872"/>
            <a:chOff x="393754" y="1818456"/>
            <a:chExt cx="4034230" cy="4441872"/>
          </a:xfrm>
        </p:grpSpPr>
        <p:sp>
          <p:nvSpPr>
            <p:cNvPr id="3" name="Прямоугольник 2"/>
            <p:cNvSpPr/>
            <p:nvPr/>
          </p:nvSpPr>
          <p:spPr>
            <a:xfrm>
              <a:off x="969818" y="1818456"/>
              <a:ext cx="3196324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Презентационная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Цифровые коллекции </a:t>
              </a:r>
            </a:p>
            <a:p>
              <a:pPr marL="342900" indent="-342900"/>
              <a:r>
                <a:rPr lang="ru-RU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произведений живописи</a:t>
              </a:r>
              <a:endParaRPr lang="ru-RU" sz="2200" dirty="0"/>
            </a:p>
          </p:txBody>
        </p:sp>
        <p:pic>
          <p:nvPicPr>
            <p:cNvPr id="4098" name="Picture 2" descr="https://mbounkl.ru/sites/default/files/991625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754" y="3402632"/>
              <a:ext cx="4034230" cy="285769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Группа 5"/>
          <p:cNvGrpSpPr/>
          <p:nvPr/>
        </p:nvGrpSpPr>
        <p:grpSpPr>
          <a:xfrm>
            <a:off x="467544" y="1700808"/>
            <a:ext cx="3744416" cy="4441871"/>
            <a:chOff x="5142058" y="1667494"/>
            <a:chExt cx="3692361" cy="4082877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5426086" y="1667494"/>
              <a:ext cx="3266833" cy="10184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Творчество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Запись музыкальных произведений</a:t>
              </a:r>
              <a:endParaRPr lang="ru-RU" sz="2200" dirty="0"/>
            </a:p>
          </p:txBody>
        </p:sp>
        <p:pic>
          <p:nvPicPr>
            <p:cNvPr id="4100" name="Picture 4" descr="https://i.kapital.kz/c/87c918c4830530098c8782de148526c7/n/630/420/2/e/9/0/0/79a1a95ad306ec011179f72e3da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92" b="25335"/>
            <a:stretch/>
          </p:blipFill>
          <p:spPr bwMode="auto">
            <a:xfrm>
              <a:off x="5142058" y="2567664"/>
              <a:ext cx="3692361" cy="318270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845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116632"/>
            <a:ext cx="7914456" cy="1600200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Возможности реализации</a:t>
            </a:r>
            <a:br>
              <a:rPr lang="ru-RU" dirty="0"/>
            </a:br>
            <a:r>
              <a:rPr lang="ru-RU" dirty="0"/>
              <a:t>Игры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572000" y="1628800"/>
            <a:ext cx="4283968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/>
              <a:t>Мультимедийные игры — такие игры, в которых игрок взаимодействует с виртуальной средой, построенной компьютером. Состояние виртуальной среды передается игроку при помощи различных способов передачи информации (аудиальный, визуальный, тактильный). В настоящее время все игры на компьютере или игровой приставке относятся к мультимедийным играм.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7" y="893173"/>
            <a:ext cx="2241206" cy="2605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697245"/>
            <a:ext cx="2496348" cy="273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53" y="4437112"/>
            <a:ext cx="4081197" cy="2443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640" y="3429000"/>
            <a:ext cx="2149013" cy="1206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76239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20014"/>
            <a:ext cx="6781800" cy="1600200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Использование</a:t>
            </a:r>
            <a:br>
              <a:rPr lang="ru-RU" dirty="0"/>
            </a:br>
            <a:r>
              <a:rPr lang="ru-RU" dirty="0"/>
              <a:t>Техника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355976" y="1628800"/>
            <a:ext cx="45365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Разработчики программного обеспечения могут использовать мультимедиа в компьютерных симуляторах чего угодно: от развлечения до обучения.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4330788" cy="2881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" t="23513" r="33782" b="45642"/>
          <a:stretch/>
        </p:blipFill>
        <p:spPr bwMode="auto">
          <a:xfrm>
            <a:off x="0" y="4000503"/>
            <a:ext cx="6572264" cy="2409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35" t="19823" r="6701" b="40243"/>
          <a:stretch/>
        </p:blipFill>
        <p:spPr bwMode="auto">
          <a:xfrm>
            <a:off x="6479704" y="3429000"/>
            <a:ext cx="2664296" cy="2920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6929454" y="6286520"/>
            <a:ext cx="428628" cy="35719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6286512" y="6286520"/>
            <a:ext cx="428628" cy="35719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в конец 8">
            <a:hlinkClick r:id="" action="ppaction://hlinkshowjump?jump=lastslide" highlightClick="1"/>
          </p:cNvPr>
          <p:cNvSpPr/>
          <p:nvPr/>
        </p:nvSpPr>
        <p:spPr>
          <a:xfrm>
            <a:off x="7572396" y="6286520"/>
            <a:ext cx="428628" cy="357190"/>
          </a:xfrm>
          <a:prstGeom prst="actionButtonE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в начало 9">
            <a:hlinkClick r:id="" action="ppaction://hlinkshowjump?jump=firstslide" highlightClick="1"/>
          </p:cNvPr>
          <p:cNvSpPr/>
          <p:nvPr/>
        </p:nvSpPr>
        <p:spPr>
          <a:xfrm>
            <a:off x="5715008" y="6286520"/>
            <a:ext cx="428628" cy="357190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672395"/>
      </p:ext>
    </p:extLst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1" dur="2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20014"/>
            <a:ext cx="6781800" cy="1600200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Использование</a:t>
            </a:r>
            <a:br>
              <a:rPr lang="ru-RU" dirty="0"/>
            </a:br>
            <a:r>
              <a:rPr lang="ru-RU" dirty="0"/>
              <a:t>Промышленность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1556792"/>
            <a:ext cx="3438128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100" dirty="0"/>
              <a:t>В промышленном секторе мультимедиа используют как способ презентации информации для акционеров, руководства и коллег. Мультимедиа также полезно в организации обучения персонала, рекламы и продаж продукта по всему миру посредством фактически неограниченных веб-технологий.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556792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073424"/>
            <a:ext cx="3884833" cy="2538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280802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20014"/>
            <a:ext cx="6781800" cy="1600200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Использование</a:t>
            </a:r>
            <a:br>
              <a:rPr lang="ru-RU" dirty="0"/>
            </a:br>
            <a:r>
              <a:rPr lang="ru-RU" dirty="0"/>
              <a:t>Медицина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1556792"/>
            <a:ext cx="54726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/>
              <a:t>Врачи также могут получить подготовку с помощью виртуальных операций или симуляторов человеческого тела, поражённого болезнью, распространённой вирусами и бактериями, таким образом пытаясь разработать методики её предотвращения.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44" y="3470565"/>
            <a:ext cx="5418988" cy="307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412776"/>
            <a:ext cx="316361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42" y="3786190"/>
            <a:ext cx="3054235" cy="258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6929454" y="6286520"/>
            <a:ext cx="428628" cy="35719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6286512" y="6286520"/>
            <a:ext cx="428628" cy="35719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в конец 8">
            <a:hlinkClick r:id="" action="ppaction://hlinkshowjump?jump=lastslide" highlightClick="1"/>
          </p:cNvPr>
          <p:cNvSpPr/>
          <p:nvPr/>
        </p:nvSpPr>
        <p:spPr>
          <a:xfrm>
            <a:off x="7572396" y="6286520"/>
            <a:ext cx="428628" cy="357190"/>
          </a:xfrm>
          <a:prstGeom prst="actionButtonE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в начало 9">
            <a:hlinkClick r:id="" action="ppaction://hlinkshowjump?jump=firstslide" highlightClick="1"/>
          </p:cNvPr>
          <p:cNvSpPr/>
          <p:nvPr/>
        </p:nvSpPr>
        <p:spPr>
          <a:xfrm>
            <a:off x="5643570" y="6286520"/>
            <a:ext cx="428628" cy="357190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928017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404664"/>
            <a:ext cx="6781800" cy="160020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Использование</a:t>
            </a:r>
            <a:br>
              <a:rPr lang="ru-RU" dirty="0"/>
            </a:br>
            <a:r>
              <a:rPr lang="ru-RU" sz="4200" dirty="0"/>
              <a:t>Математические и научные исследования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79512" y="2060848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400" dirty="0"/>
              <a:t>В математических и научных исследованиях мультимедиа в основном используется для моделирования и симуляции. 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840" y="1916832"/>
            <a:ext cx="3709764" cy="3179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60" y="3721058"/>
            <a:ext cx="4355976" cy="2751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2" y="4071942"/>
            <a:ext cx="3035834" cy="2311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Управляющая кнопка: назад 7">
            <a:hlinkClick r:id="" action="ppaction://hlinkshowjump?jump=previousslide" highlightClick="1"/>
          </p:cNvPr>
          <p:cNvSpPr/>
          <p:nvPr/>
        </p:nvSpPr>
        <p:spPr>
          <a:xfrm>
            <a:off x="8429652" y="6215082"/>
            <a:ext cx="428628" cy="35719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в начало 8">
            <a:hlinkClick r:id="" action="ppaction://hlinkshowjump?jump=firstslide" highlightClick="1"/>
          </p:cNvPr>
          <p:cNvSpPr/>
          <p:nvPr/>
        </p:nvSpPr>
        <p:spPr>
          <a:xfrm>
            <a:off x="7786710" y="6215082"/>
            <a:ext cx="428628" cy="357190"/>
          </a:xfrm>
          <a:prstGeom prst="actionButtonBeginn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0444221"/>
      </p:ext>
    </p:extLst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2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620688"/>
            <a:ext cx="8064896" cy="5594394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chemeClr val="tx1"/>
                </a:solidFill>
              </a:rPr>
              <a:t>Основными </a:t>
            </a:r>
            <a:r>
              <a:rPr lang="ru-RU" sz="2800" dirty="0">
                <a:solidFill>
                  <a:schemeClr val="tx1"/>
                </a:solidFill>
              </a:rPr>
              <a:t>характерными </a:t>
            </a:r>
            <a:r>
              <a:rPr lang="ru-RU" sz="2800" b="1" dirty="0">
                <a:solidFill>
                  <a:schemeClr val="tx1"/>
                </a:solidFill>
              </a:rPr>
              <a:t>особенностями </a:t>
            </a:r>
            <a:r>
              <a:rPr lang="ru-RU" sz="2800" dirty="0">
                <a:solidFill>
                  <a:schemeClr val="tx1"/>
                </a:solidFill>
              </a:rPr>
              <a:t>этих технологий являются:</a:t>
            </a:r>
          </a:p>
          <a:p>
            <a:pPr algn="just"/>
            <a:r>
              <a:rPr lang="ru-RU" sz="2800" dirty="0">
                <a:solidFill>
                  <a:schemeClr val="tx1"/>
                </a:solidFill>
              </a:rPr>
              <a:t>• объединение многокомпонентной информационной среды (текста, звука, графики, фото, видео) в однородном цифровом представлении;</a:t>
            </a:r>
          </a:p>
          <a:p>
            <a:pPr algn="just"/>
            <a:r>
              <a:rPr lang="ru-RU" sz="2800" dirty="0">
                <a:solidFill>
                  <a:schemeClr val="tx1"/>
                </a:solidFill>
              </a:rPr>
              <a:t>• обеспечение надежного и долговечного хранения больших объемов информации;</a:t>
            </a:r>
          </a:p>
          <a:p>
            <a:pPr algn="just"/>
            <a:r>
              <a:rPr lang="ru-RU" sz="2800" dirty="0">
                <a:solidFill>
                  <a:schemeClr val="tx1"/>
                </a:solidFill>
              </a:rPr>
              <a:t>• простота переработки информации (от рутинных до творческих операций).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9552" y="836712"/>
            <a:ext cx="8208912" cy="5544616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sz="3000" dirty="0">
                <a:solidFill>
                  <a:schemeClr val="tx1"/>
                </a:solidFill>
              </a:rPr>
              <a:t>В </a:t>
            </a:r>
            <a:r>
              <a:rPr lang="ru-RU" sz="3000" b="1" dirty="0">
                <a:solidFill>
                  <a:schemeClr val="tx1"/>
                </a:solidFill>
              </a:rPr>
              <a:t>1965 </a:t>
            </a:r>
            <a:r>
              <a:rPr lang="ru-RU" sz="3000" dirty="0">
                <a:solidFill>
                  <a:schemeClr val="tx1"/>
                </a:solidFill>
              </a:rPr>
              <a:t>году термин «мультимедиа» был использован для описания </a:t>
            </a:r>
            <a:r>
              <a:rPr lang="ru-RU" sz="3000" b="1" dirty="0" err="1">
                <a:solidFill>
                  <a:schemeClr val="tx1"/>
                </a:solidFill>
              </a:rPr>
              <a:t>Exploding</a:t>
            </a:r>
            <a:r>
              <a:rPr lang="ru-RU" sz="3000" b="1" dirty="0">
                <a:solidFill>
                  <a:schemeClr val="tx1"/>
                </a:solidFill>
              </a:rPr>
              <a:t> </a:t>
            </a:r>
            <a:r>
              <a:rPr lang="ru-RU" sz="3000" b="1" dirty="0" err="1">
                <a:solidFill>
                  <a:schemeClr val="tx1"/>
                </a:solidFill>
              </a:rPr>
              <a:t>Plastic</a:t>
            </a:r>
            <a:r>
              <a:rPr lang="ru-RU" sz="3000" b="1" dirty="0">
                <a:solidFill>
                  <a:schemeClr val="tx1"/>
                </a:solidFill>
              </a:rPr>
              <a:t> </a:t>
            </a:r>
            <a:r>
              <a:rPr lang="ru-RU" sz="3000" b="1" dirty="0" err="1">
                <a:solidFill>
                  <a:schemeClr val="tx1"/>
                </a:solidFill>
              </a:rPr>
              <a:t>Inevitable</a:t>
            </a:r>
            <a:r>
              <a:rPr lang="ru-RU" sz="3000" dirty="0">
                <a:solidFill>
                  <a:schemeClr val="tx1"/>
                </a:solidFill>
              </a:rPr>
              <a:t> – шоу, совместившего в себе живую рок-музыку, кино, экспериментальные световые эффекты и нетрадиционное искусство. </a:t>
            </a:r>
          </a:p>
          <a:p>
            <a:pPr algn="just"/>
            <a:endParaRPr lang="ru-RU" sz="3000" dirty="0">
              <a:solidFill>
                <a:schemeClr val="tx1"/>
              </a:solidFill>
            </a:endParaRPr>
          </a:p>
          <a:p>
            <a:pPr algn="just"/>
            <a:r>
              <a:rPr lang="ru-RU" sz="3000" dirty="0">
                <a:solidFill>
                  <a:schemeClr val="tx1"/>
                </a:solidFill>
              </a:rPr>
              <a:t>В конце </a:t>
            </a:r>
            <a:r>
              <a:rPr lang="ru-RU" sz="3000" b="1" dirty="0">
                <a:solidFill>
                  <a:schemeClr val="tx1"/>
                </a:solidFill>
              </a:rPr>
              <a:t>1970</a:t>
            </a:r>
            <a:r>
              <a:rPr lang="ru-RU" sz="3000" dirty="0">
                <a:solidFill>
                  <a:schemeClr val="tx1"/>
                </a:solidFill>
              </a:rPr>
              <a:t>-х годов этот термин обозначал презентации, составленные из изображений, получаемых от нескольких проекторов, синхронизированных со звуковой дорожкой. </a:t>
            </a:r>
          </a:p>
          <a:p>
            <a:pPr algn="just"/>
            <a:endParaRPr lang="ru-RU" sz="3000" dirty="0">
              <a:solidFill>
                <a:schemeClr val="tx1"/>
              </a:solidFill>
            </a:endParaRPr>
          </a:p>
          <a:p>
            <a:pPr algn="just"/>
            <a:r>
              <a:rPr lang="ru-RU" sz="3000" dirty="0">
                <a:solidFill>
                  <a:schemeClr val="tx1"/>
                </a:solidFill>
              </a:rPr>
              <a:t>В </a:t>
            </a:r>
            <a:r>
              <a:rPr lang="ru-RU" sz="3000" b="1" dirty="0">
                <a:solidFill>
                  <a:schemeClr val="tx1"/>
                </a:solidFill>
              </a:rPr>
              <a:t>1990</a:t>
            </a:r>
            <a:r>
              <a:rPr lang="ru-RU" sz="3000" dirty="0">
                <a:solidFill>
                  <a:schemeClr val="tx1"/>
                </a:solidFill>
              </a:rPr>
              <a:t>-х этот термин приобрел современное нам значение.</a:t>
            </a:r>
          </a:p>
          <a:p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714348" y="357166"/>
            <a:ext cx="7772400" cy="4413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История термина мультимедиа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8713" y="804863"/>
            <a:ext cx="7403727" cy="5642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42910" y="1071546"/>
            <a:ext cx="8001056" cy="5143536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tx1"/>
                </a:solidFill>
              </a:rPr>
              <a:t>Многокомпонентную мультимедиа-среду</a:t>
            </a:r>
            <a:r>
              <a:rPr lang="ru-RU" dirty="0">
                <a:solidFill>
                  <a:schemeClr val="tx1"/>
                </a:solidFill>
              </a:rPr>
              <a:t> целесообразно разделить на три группы: </a:t>
            </a:r>
            <a:r>
              <a:rPr lang="ru-RU" dirty="0" err="1">
                <a:solidFill>
                  <a:schemeClr val="tx1"/>
                </a:solidFill>
              </a:rPr>
              <a:t>аудиоряд</a:t>
            </a:r>
            <a:r>
              <a:rPr lang="ru-RU" dirty="0">
                <a:solidFill>
                  <a:schemeClr val="tx1"/>
                </a:solidFill>
              </a:rPr>
              <a:t>, видеоряд, текстовая информация.</a:t>
            </a:r>
          </a:p>
          <a:p>
            <a:r>
              <a:rPr lang="ru-RU" b="1" dirty="0" err="1">
                <a:solidFill>
                  <a:schemeClr val="tx1"/>
                </a:solidFill>
              </a:rPr>
              <a:t>Аудиоряд</a:t>
            </a:r>
            <a:r>
              <a:rPr lang="ru-RU" dirty="0">
                <a:solidFill>
                  <a:schemeClr val="tx1"/>
                </a:solidFill>
              </a:rPr>
              <a:t> может включать речь, музыку, эффекты (звуки типа шума, грома, скрипа и т.д., объединяемые обозначением WAVE (волна)).</a:t>
            </a:r>
          </a:p>
          <a:p>
            <a:r>
              <a:rPr lang="ru-RU" b="1" dirty="0">
                <a:solidFill>
                  <a:schemeClr val="tx1"/>
                </a:solidFill>
              </a:rPr>
              <a:t>Звук  ̶  </a:t>
            </a:r>
            <a:r>
              <a:rPr lang="ru-RU" dirty="0">
                <a:solidFill>
                  <a:schemeClr val="tx1"/>
                </a:solidFill>
              </a:rPr>
              <a:t>одноголосая и многоголосая музыка, вплоть до оркестра, звуковые эффекты (</a:t>
            </a:r>
            <a:r>
              <a:rPr lang="en-US" dirty="0">
                <a:solidFill>
                  <a:schemeClr val="tx1"/>
                </a:solidFill>
              </a:rPr>
              <a:t>MIDI</a:t>
            </a:r>
            <a:r>
              <a:rPr lang="ru-RU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</a:rPr>
              <a:t>Musical Instrument </a:t>
            </a:r>
            <a:r>
              <a:rPr lang="en-US" dirty="0" err="1">
                <a:solidFill>
                  <a:schemeClr val="tx1"/>
                </a:solidFill>
              </a:rPr>
              <a:t>Digitale</a:t>
            </a:r>
            <a:r>
              <a:rPr lang="en-US" dirty="0">
                <a:solidFill>
                  <a:schemeClr val="tx1"/>
                </a:solidFill>
              </a:rPr>
              <a:t> Interface</a:t>
            </a:r>
            <a:r>
              <a:rPr lang="ru-RU" dirty="0">
                <a:solidFill>
                  <a:schemeClr val="tx1"/>
                </a:solidFill>
              </a:rPr>
              <a:t>)). </a:t>
            </a:r>
          </a:p>
          <a:p>
            <a:r>
              <a:rPr lang="ru-RU" dirty="0">
                <a:solidFill>
                  <a:schemeClr val="tx1"/>
                </a:solidFill>
              </a:rPr>
              <a:t>Главная проблема при использовании этой группы мультисреды – информационная емкость. Решение проблемы – использование методов </a:t>
            </a:r>
            <a:r>
              <a:rPr lang="ru-RU" dirty="0" err="1">
                <a:solidFill>
                  <a:schemeClr val="tx1"/>
                </a:solidFill>
              </a:rPr>
              <a:t>компресси</a:t>
            </a:r>
            <a:r>
              <a:rPr lang="ru-RU" dirty="0">
                <a:solidFill>
                  <a:schemeClr val="tx1"/>
                </a:solidFill>
              </a:rPr>
              <a:t>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лнцестояние">
  <a:themeElements>
    <a:clrScheme name="Солнцестояние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Солнцестояние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Солнцестояние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853</TotalTime>
  <Words>2684</Words>
  <Application>Microsoft Office PowerPoint</Application>
  <PresentationFormat>Экран (4:3)</PresentationFormat>
  <Paragraphs>200</Paragraphs>
  <Slides>56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5" baseType="lpstr">
      <vt:lpstr>Arial</vt:lpstr>
      <vt:lpstr>Calibri</vt:lpstr>
      <vt:lpstr>Corbel</vt:lpstr>
      <vt:lpstr>Gill Sans MT</vt:lpstr>
      <vt:lpstr>Times New Roman</vt:lpstr>
      <vt:lpstr>Verdana</vt:lpstr>
      <vt:lpstr>Wingdings</vt:lpstr>
      <vt:lpstr>Wingdings 2</vt:lpstr>
      <vt:lpstr>Солнцестояние</vt:lpstr>
      <vt:lpstr>Основные сведения о мультимедиа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 разновидностям мультимедиа относятся:  - линейное мультимедиа; - нелинейное (интерактивное)     мультимедиа; - гипермедиа; - реальное видео.  </vt:lpstr>
      <vt:lpstr>Презентация PowerPoint</vt:lpstr>
      <vt:lpstr>Презентация PowerPoint</vt:lpstr>
      <vt:lpstr>Презентация PowerPoint</vt:lpstr>
      <vt:lpstr>Презентация PowerPoint</vt:lpstr>
      <vt:lpstr>Достоинства мультимедиа</vt:lpstr>
      <vt:lpstr>Достоинства мультимедиа</vt:lpstr>
      <vt:lpstr>Достоинства мультимедиа</vt:lpstr>
      <vt:lpstr>Достоинства мультимедиа</vt:lpstr>
      <vt:lpstr>Достоинства мультимедиа</vt:lpstr>
      <vt:lpstr>Достоинства мультимедиа</vt:lpstr>
      <vt:lpstr>Презентация PowerPoint</vt:lpstr>
      <vt:lpstr>Применение мультимедиа-технологий</vt:lpstr>
      <vt:lpstr>Образование</vt:lpstr>
      <vt:lpstr>Презентация PowerPoint</vt:lpstr>
      <vt:lpstr>Применение мультимедиа в области культуры и искусства</vt:lpstr>
      <vt:lpstr>Возможности реализации Игры</vt:lpstr>
      <vt:lpstr>Использование Техника</vt:lpstr>
      <vt:lpstr>Использование Промышленность</vt:lpstr>
      <vt:lpstr>Использование Медицина</vt:lpstr>
      <vt:lpstr>Использование Математические и научные исследования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Основные сведения о мультимедиа</dc:title>
  <dc:creator>hp</dc:creator>
  <cp:lastModifiedBy>Admin</cp:lastModifiedBy>
  <cp:revision>110</cp:revision>
  <dcterms:created xsi:type="dcterms:W3CDTF">2016-09-07T17:23:37Z</dcterms:created>
  <dcterms:modified xsi:type="dcterms:W3CDTF">2023-05-16T12:45:38Z</dcterms:modified>
</cp:coreProperties>
</file>